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7E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4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4A265-DF3C-45ED-A68A-99F5C788CB55}"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CC0D5-C14D-400D-AF06-F7777A417371}" type="slidenum">
              <a:rPr lang="en-US" smtClean="0"/>
              <a:t>‹#›</a:t>
            </a:fld>
            <a:endParaRPr lang="en-US"/>
          </a:p>
        </p:txBody>
      </p:sp>
    </p:spTree>
    <p:extLst>
      <p:ext uri="{BB962C8B-B14F-4D97-AF65-F5344CB8AC3E}">
        <p14:creationId xmlns:p14="http://schemas.microsoft.com/office/powerpoint/2010/main" val="1954707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Lavender law 2023</a:t>
            </a:r>
          </a:p>
        </p:txBody>
      </p:sp>
      <p:sp>
        <p:nvSpPr>
          <p:cNvPr id="6" name="Slide Number Placeholder 5"/>
          <p:cNvSpPr>
            <a:spLocks noGrp="1"/>
          </p:cNvSpPr>
          <p:nvPr>
            <p:ph type="sldNum" sz="quarter" idx="12"/>
          </p:nvPr>
        </p:nvSpPr>
        <p:spPr/>
        <p:txBody>
          <a:bodyPr/>
          <a:lstStyle/>
          <a:p>
            <a:fld id="{95DB72BA-3D70-49AB-B1EF-AA554BF725D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330896"/>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Lavender law 2023</a:t>
            </a:r>
          </a:p>
        </p:txBody>
      </p:sp>
      <p:sp>
        <p:nvSpPr>
          <p:cNvPr id="6" name="Slide Number Placeholder 5"/>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2576892191"/>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Lavender law 2023</a:t>
            </a:r>
          </a:p>
        </p:txBody>
      </p:sp>
      <p:sp>
        <p:nvSpPr>
          <p:cNvPr id="6" name="Slide Number Placeholder 5"/>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2165674565"/>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76950" y="1845734"/>
            <a:ext cx="9978730" cy="4023360"/>
          </a:xfrm>
        </p:spPr>
        <p:txBody>
          <a:bodyPr/>
          <a:lstStyle>
            <a:lvl1pPr marL="227013" indent="-227013">
              <a:buFont typeface="Arial" panose="020B0604020202020204" pitchFamily="34" charset="0"/>
              <a:buChar char="•"/>
              <a:defRPr/>
            </a:lvl1pPr>
            <a:lvl2pPr marL="461963" indent="-234950">
              <a:defRPr/>
            </a:lvl2pPr>
            <a:lvl3pPr marL="687388" indent="-225425">
              <a:defRPr sz="1600"/>
            </a:lvl3pPr>
            <a:lvl4pPr marL="914400" indent="-227013">
              <a:defRPr/>
            </a:lvl4pPr>
            <a:lvl5pPr marL="1141413" indent="-227013">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1097280" y="6459785"/>
            <a:ext cx="4822804" cy="365125"/>
          </a:xfrm>
        </p:spPr>
        <p:txBody>
          <a:bodyPr/>
          <a:lstStyle>
            <a:lvl1pPr algn="l">
              <a:defRPr/>
            </a:lvl1pPr>
          </a:lstStyle>
          <a:p>
            <a:r>
              <a:rPr lang="en-US" dirty="0"/>
              <a:t>Lavender law 2023</a:t>
            </a:r>
          </a:p>
        </p:txBody>
      </p:sp>
      <p:sp>
        <p:nvSpPr>
          <p:cNvPr id="6" name="Slide Number Placeholder 5"/>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3404795918"/>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97280" y="6459785"/>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Lavender law 2023</a:t>
            </a:r>
          </a:p>
        </p:txBody>
      </p:sp>
      <p:sp>
        <p:nvSpPr>
          <p:cNvPr id="6" name="Slide Number Placeholder 5"/>
          <p:cNvSpPr>
            <a:spLocks noGrp="1"/>
          </p:cNvSpPr>
          <p:nvPr>
            <p:ph type="sldNum" sz="quarter" idx="12"/>
          </p:nvPr>
        </p:nvSpPr>
        <p:spPr/>
        <p:txBody>
          <a:bodyPr/>
          <a:lstStyle/>
          <a:p>
            <a:fld id="{95DB72BA-3D70-49AB-B1EF-AA554BF725D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920586"/>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Lavender law 2023</a:t>
            </a:r>
          </a:p>
        </p:txBody>
      </p:sp>
      <p:sp>
        <p:nvSpPr>
          <p:cNvPr id="7" name="Slide Number Placeholder 6"/>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1021730461"/>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97280" y="6459785"/>
            <a:ext cx="2472271"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Lavender law 2023</a:t>
            </a:r>
          </a:p>
        </p:txBody>
      </p:sp>
      <p:sp>
        <p:nvSpPr>
          <p:cNvPr id="9" name="Slide Number Placeholder 8"/>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1589412803"/>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59785"/>
            <a:ext cx="2472271"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Lavender law 2023</a:t>
            </a:r>
          </a:p>
        </p:txBody>
      </p:sp>
      <p:sp>
        <p:nvSpPr>
          <p:cNvPr id="5" name="Slide Number Placeholder 4"/>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1232502067"/>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1097280" y="6459785"/>
            <a:ext cx="2472271"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Lavender law 2023</a:t>
            </a:r>
          </a:p>
        </p:txBody>
      </p:sp>
      <p:sp>
        <p:nvSpPr>
          <p:cNvPr id="9" name="Slide Number Placeholder 8"/>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1376757518"/>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a:prstGeom prst="rect">
            <a:avLst/>
          </a:prstGeo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Lavender law 2023</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DB72BA-3D70-49AB-B1EF-AA554BF725DA}" type="slidenum">
              <a:rPr lang="en-US" smtClean="0"/>
              <a:t>‹#›</a:t>
            </a:fld>
            <a:endParaRPr lang="en-US"/>
          </a:p>
        </p:txBody>
      </p:sp>
    </p:spTree>
    <p:extLst>
      <p:ext uri="{BB962C8B-B14F-4D97-AF65-F5344CB8AC3E}">
        <p14:creationId xmlns:p14="http://schemas.microsoft.com/office/powerpoint/2010/main" val="1915673312"/>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7280" y="6459785"/>
            <a:ext cx="2472271"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Lavender law 2023</a:t>
            </a:r>
          </a:p>
        </p:txBody>
      </p:sp>
      <p:sp>
        <p:nvSpPr>
          <p:cNvPr id="7" name="Slide Number Placeholder 6"/>
          <p:cNvSpPr>
            <a:spLocks noGrp="1"/>
          </p:cNvSpPr>
          <p:nvPr>
            <p:ph type="sldNum" sz="quarter" idx="12"/>
          </p:nvPr>
        </p:nvSpPr>
        <p:spPr/>
        <p:txBody>
          <a:bodyPr/>
          <a:lstStyle/>
          <a:p>
            <a:fld id="{95DB72BA-3D70-49AB-B1EF-AA554BF725DA}" type="slidenum">
              <a:rPr lang="en-US" smtClean="0"/>
              <a:t>‹#›</a:t>
            </a:fld>
            <a:endParaRPr lang="en-US"/>
          </a:p>
        </p:txBody>
      </p:sp>
    </p:spTree>
    <p:extLst>
      <p:ext uri="{BB962C8B-B14F-4D97-AF65-F5344CB8AC3E}">
        <p14:creationId xmlns:p14="http://schemas.microsoft.com/office/powerpoint/2010/main" val="209117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097280" y="6459785"/>
            <a:ext cx="4822804" cy="365125"/>
          </a:xfrm>
          <a:prstGeom prst="rect">
            <a:avLst/>
          </a:prstGeom>
        </p:spPr>
        <p:txBody>
          <a:bodyPr vert="horz" lIns="91440" tIns="45720" rIns="91440" bIns="45720" rtlCol="0" anchor="ctr"/>
          <a:lstStyle>
            <a:lvl1pPr algn="l">
              <a:defRPr sz="900" cap="all" baseline="0">
                <a:solidFill>
                  <a:srgbClr val="FFFFFF"/>
                </a:solidFill>
              </a:defRPr>
            </a:lvl1pPr>
          </a:lstStyle>
          <a:p>
            <a:r>
              <a:rPr lang="en-US" dirty="0"/>
              <a:t>Lavender law 2023</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DB72BA-3D70-49AB-B1EF-AA554BF725D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525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77439B6-64D3-4F9F-4576-0B9997DD02D0}"/>
              </a:ext>
            </a:extLst>
          </p:cNvPr>
          <p:cNvSpPr>
            <a:spLocks noGrp="1"/>
          </p:cNvSpPr>
          <p:nvPr>
            <p:ph type="ctrTitle"/>
          </p:nvPr>
        </p:nvSpPr>
        <p:spPr/>
        <p:txBody>
          <a:bodyPr>
            <a:noAutofit/>
          </a:bodyPr>
          <a:lstStyle/>
          <a:p>
            <a:r>
              <a:rPr lang="en-US" sz="5400" dirty="0"/>
              <a:t>Human Rights and Trade: </a:t>
            </a:r>
            <a:br>
              <a:rPr lang="en-US" sz="5400" dirty="0"/>
            </a:br>
            <a:r>
              <a:rPr lang="en-US" sz="5400" dirty="0"/>
              <a:t>Using Ancillary Tools as Carrots and Sticks to Promote Human Rights</a:t>
            </a:r>
          </a:p>
        </p:txBody>
      </p:sp>
      <p:sp>
        <p:nvSpPr>
          <p:cNvPr id="3" name="Subtitle 2" descr="" title="">
            <a:extLst>
              <a:ext uri="{FF2B5EF4-FFF2-40B4-BE49-F238E27FC236}">
                <a16:creationId xmlns:a16="http://schemas.microsoft.com/office/drawing/2014/main" id="{6ACDFC25-CE04-DECE-A35A-826C3818D3D7}"/>
              </a:ext>
            </a:extLst>
          </p:cNvPr>
          <p:cNvSpPr>
            <a:spLocks noGrp="1"/>
          </p:cNvSpPr>
          <p:nvPr>
            <p:ph type="subTitle" idx="1"/>
          </p:nvPr>
        </p:nvSpPr>
        <p:spPr>
          <a:xfrm>
            <a:off x="1100051" y="5053150"/>
            <a:ext cx="10058400" cy="1143000"/>
          </a:xfrm>
        </p:spPr>
        <p:txBody>
          <a:bodyPr/>
          <a:lstStyle/>
          <a:p>
            <a:pPr algn="ctr"/>
            <a:endParaRPr lang="en-US" dirty="0"/>
          </a:p>
          <a:p>
            <a:pPr algn="ctr"/>
            <a:r>
              <a:rPr lang="en-US" dirty="0"/>
              <a:t>Lavender law 2023</a:t>
            </a:r>
          </a:p>
        </p:txBody>
      </p:sp>
      <p:graphicFrame>
        <p:nvGraphicFramePr>
          <p:cNvPr id="4" name="Table 4" descr="" title="">
            <a:extLst>
              <a:ext uri="{FF2B5EF4-FFF2-40B4-BE49-F238E27FC236}">
                <a16:creationId xmlns:a16="http://schemas.microsoft.com/office/drawing/2014/main" id="{A6F4A742-FDAE-5E8B-1F99-875A1D371361}"/>
              </a:ext>
            </a:extLst>
          </p:cNvPr>
          <p:cNvGraphicFramePr>
            <a:graphicFrameLocks noGrp="1"/>
          </p:cNvGraphicFramePr>
          <p:nvPr>
            <p:extLst>
              <p:ext uri="{D42A27DB-BD31-4B8C-83A1-F6EECF244321}">
                <p14:modId xmlns:p14="http://schemas.microsoft.com/office/powerpoint/2010/main" val="2326538375"/>
              </p:ext>
            </p:extLst>
          </p:nvPr>
        </p:nvGraphicFramePr>
        <p:xfrm>
          <a:off x="1190027" y="4424387"/>
          <a:ext cx="9901924" cy="822960"/>
        </p:xfrm>
        <a:graphic>
          <a:graphicData uri="http://schemas.openxmlformats.org/drawingml/2006/table">
            <a:tbl>
              <a:tblPr>
                <a:tableStyleId>{2D5ABB26-0587-4C30-8999-92F81FD0307C}</a:tableStyleId>
              </a:tblPr>
              <a:tblGrid>
                <a:gridCol w="2475481">
                  <a:extLst>
                    <a:ext uri="{9D8B030D-6E8A-4147-A177-3AD203B41FA5}">
                      <a16:colId xmlns:a16="http://schemas.microsoft.com/office/drawing/2014/main" val="3793802884"/>
                    </a:ext>
                  </a:extLst>
                </a:gridCol>
                <a:gridCol w="2475481">
                  <a:extLst>
                    <a:ext uri="{9D8B030D-6E8A-4147-A177-3AD203B41FA5}">
                      <a16:colId xmlns:a16="http://schemas.microsoft.com/office/drawing/2014/main" val="3392525525"/>
                    </a:ext>
                  </a:extLst>
                </a:gridCol>
                <a:gridCol w="2475481">
                  <a:extLst>
                    <a:ext uri="{9D8B030D-6E8A-4147-A177-3AD203B41FA5}">
                      <a16:colId xmlns:a16="http://schemas.microsoft.com/office/drawing/2014/main" val="1559805414"/>
                    </a:ext>
                  </a:extLst>
                </a:gridCol>
                <a:gridCol w="2475481">
                  <a:extLst>
                    <a:ext uri="{9D8B030D-6E8A-4147-A177-3AD203B41FA5}">
                      <a16:colId xmlns:a16="http://schemas.microsoft.com/office/drawing/2014/main" val="1701377889"/>
                    </a:ext>
                  </a:extLst>
                </a:gridCol>
              </a:tblGrid>
              <a:tr h="370840">
                <a:tc>
                  <a:txBody>
                    <a:bodyPr/>
                    <a:lstStyle/>
                    <a:p>
                      <a: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t>Justin </a:t>
                      </a:r>
                      <a:b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br>
                      <a:r>
                        <a:rPr kumimoji="0" lang="en-US" sz="2400" b="0" i="0" u="none" strike="noStrike" kern="1200" cap="all" spc="200" normalizeH="0" baseline="0" noProof="0" dirty="0" err="1">
                          <a:ln>
                            <a:noFill/>
                          </a:ln>
                          <a:solidFill>
                            <a:srgbClr val="344068"/>
                          </a:solidFill>
                          <a:effectLst/>
                          <a:uLnTx/>
                          <a:uFillTx/>
                          <a:latin typeface="Calibri Light" panose="020F0302020204030204"/>
                          <a:ea typeface="+mn-ea"/>
                          <a:cs typeface="+mn-cs"/>
                        </a:rPr>
                        <a:t>becker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t>Stacy Ettinger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t>Lara </a:t>
                      </a:r>
                      <a:b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br>
                      <a:r>
                        <a:rPr kumimoji="0" lang="en-US" sz="2400" b="0" i="0" u="none" strike="noStrike" kern="1200" cap="all" spc="200" normalizeH="0" baseline="0" noProof="0" dirty="0" err="1">
                          <a:ln>
                            <a:noFill/>
                          </a:ln>
                          <a:solidFill>
                            <a:srgbClr val="344068"/>
                          </a:solidFill>
                          <a:effectLst/>
                          <a:uLnTx/>
                          <a:uFillTx/>
                          <a:latin typeface="Calibri Light" panose="020F0302020204030204"/>
                          <a:ea typeface="+mn-ea"/>
                          <a:cs typeface="+mn-cs"/>
                        </a:rPr>
                        <a:t>hakki</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all" spc="200" normalizeH="0" baseline="0" noProof="0" dirty="0">
                          <a:ln>
                            <a:noFill/>
                          </a:ln>
                          <a:solidFill>
                            <a:srgbClr val="344068"/>
                          </a:solidFill>
                          <a:effectLst/>
                          <a:uLnTx/>
                          <a:uFillTx/>
                          <a:latin typeface="Calibri Light" panose="020F0302020204030204"/>
                          <a:ea typeface="+mn-ea"/>
                          <a:cs typeface="+mn-cs"/>
                        </a:rPr>
                        <a:t>Lauren </a:t>
                      </a:r>
                      <a:r>
                        <a:rPr kumimoji="0" lang="en-US" sz="2400" b="0" i="0" u="none" strike="noStrike" kern="1200" cap="all" spc="200" normalizeH="0" baseline="0" noProof="0" dirty="0" err="1">
                          <a:ln>
                            <a:noFill/>
                          </a:ln>
                          <a:solidFill>
                            <a:srgbClr val="344068"/>
                          </a:solidFill>
                          <a:effectLst/>
                          <a:uLnTx/>
                          <a:uFillTx/>
                          <a:latin typeface="Calibri Light" panose="020F0302020204030204"/>
                          <a:ea typeface="+mn-ea"/>
                          <a:cs typeface="+mn-cs"/>
                        </a:rPr>
                        <a:t>shapiro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937136000"/>
                  </a:ext>
                </a:extLst>
              </a:tr>
            </a:tbl>
          </a:graphicData>
        </a:graphic>
      </p:graphicFrame>
      <p:sp>
        <p:nvSpPr>
          <p:cNvPr id="5" name="Footer Placeholder 4" descr="" title="">
            <a:extLst>
              <a:ext uri="{FF2B5EF4-FFF2-40B4-BE49-F238E27FC236}">
                <a16:creationId xmlns:a16="http://schemas.microsoft.com/office/drawing/2014/main" id="{BCFABECE-C25C-7A3D-DB37-2E1FAA3B06E6}"/>
              </a:ext>
            </a:extLst>
          </p:cNvPr>
          <p:cNvSpPr>
            <a:spLocks noGrp="1"/>
          </p:cNvSpPr>
          <p:nvPr>
            <p:ph type="ftr" sz="quarter" idx="11"/>
          </p:nvPr>
        </p:nvSpPr>
        <p:spPr/>
        <p:txBody>
          <a:bodyPr/>
          <a:lstStyle/>
          <a:p>
            <a:r>
              <a:rPr lang="en-US"/>
              <a:t>Lavender law 2023</a:t>
            </a:r>
          </a:p>
        </p:txBody>
      </p:sp>
      <p:sp>
        <p:nvSpPr>
          <p:cNvPr id="6" name="Slide Number Placeholder 5" descr="" title="">
            <a:extLst>
              <a:ext uri="{FF2B5EF4-FFF2-40B4-BE49-F238E27FC236}">
                <a16:creationId xmlns:a16="http://schemas.microsoft.com/office/drawing/2014/main" id="{FB3D256D-C0A2-59D3-DF03-B9601AE0ED99}"/>
              </a:ext>
            </a:extLst>
          </p:cNvPr>
          <p:cNvSpPr>
            <a:spLocks noGrp="1"/>
          </p:cNvSpPr>
          <p:nvPr>
            <p:ph type="sldNum" sz="quarter" idx="12"/>
          </p:nvPr>
        </p:nvSpPr>
        <p:spPr/>
        <p:txBody>
          <a:bodyPr/>
          <a:lstStyle/>
          <a:p>
            <a:fld id="{95DB72BA-3D70-49AB-B1EF-AA554BF725DA}" type="slidenum">
              <a:rPr lang="en-US" smtClean="0"/>
              <a:t>1</a:t>
            </a:fld>
            <a:endParaRPr lang="en-US"/>
          </a:p>
        </p:txBody>
      </p:sp>
    </p:spTree>
    <p:extLst>
      <p:ext uri="{BB962C8B-B14F-4D97-AF65-F5344CB8AC3E}">
        <p14:creationId xmlns:p14="http://schemas.microsoft.com/office/powerpoint/2010/main" val="3285311591"/>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0EBB19C-13DC-AB6D-2A7C-E2953DA88D62}"/>
              </a:ext>
            </a:extLst>
          </p:cNvPr>
          <p:cNvSpPr>
            <a:spLocks noGrp="1"/>
          </p:cNvSpPr>
          <p:nvPr>
            <p:ph type="title"/>
          </p:nvPr>
        </p:nvSpPr>
        <p:spPr/>
        <p:txBody>
          <a:bodyPr/>
          <a:lstStyle/>
          <a:p>
            <a:r>
              <a:rPr lang="en-US" dirty="0"/>
              <a:t>Stick: Sanctions</a:t>
            </a:r>
          </a:p>
        </p:txBody>
      </p:sp>
      <p:sp>
        <p:nvSpPr>
          <p:cNvPr id="3" name="Content Placeholder 2" descr="" title="">
            <a:extLst>
              <a:ext uri="{FF2B5EF4-FFF2-40B4-BE49-F238E27FC236}">
                <a16:creationId xmlns:a16="http://schemas.microsoft.com/office/drawing/2014/main" id="{438FFA1E-87E7-CD56-9EAA-691A67B79049}"/>
              </a:ext>
            </a:extLst>
          </p:cNvPr>
          <p:cNvSpPr>
            <a:spLocks noGrp="1"/>
          </p:cNvSpPr>
          <p:nvPr>
            <p:ph idx="1"/>
          </p:nvPr>
        </p:nvSpPr>
        <p:spPr/>
        <p:txBody>
          <a:bodyPr>
            <a:normAutofit fontScale="92500" lnSpcReduction="20000"/>
          </a:bodyPr>
          <a:lstStyle/>
          <a:p>
            <a:r>
              <a:rPr lang="en-US" dirty="0"/>
              <a:t>Sanctions are restrictive measures imposed by international organizations (</a:t>
            </a:r>
            <a:r>
              <a:rPr lang="en-US" i="1" dirty="0"/>
              <a:t>e.g</a:t>
            </a:r>
            <a:r>
              <a:rPr lang="en-US" dirty="0"/>
              <a:t>., the U.N.) or separate countries (</a:t>
            </a:r>
            <a:r>
              <a:rPr lang="en-US" i="1" dirty="0"/>
              <a:t>e.g</a:t>
            </a:r>
            <a:r>
              <a:rPr lang="en-US" dirty="0"/>
              <a:t>., U.S., EU, U.K.) to achieve specific foreign policy or national security objectives</a:t>
            </a:r>
          </a:p>
          <a:p>
            <a:r>
              <a:rPr lang="en-US" dirty="0"/>
              <a:t>U.S. sanctions program can be:</a:t>
            </a:r>
          </a:p>
          <a:p>
            <a:pPr lvl="1"/>
            <a:r>
              <a:rPr lang="en-US" dirty="0"/>
              <a:t>Comprehensive country-based</a:t>
            </a:r>
          </a:p>
          <a:p>
            <a:pPr lvl="1"/>
            <a:r>
              <a:rPr lang="en-US" dirty="0"/>
              <a:t>List-based (</a:t>
            </a:r>
            <a:r>
              <a:rPr lang="en-US" i="1" dirty="0"/>
              <a:t>i.e</a:t>
            </a:r>
            <a:r>
              <a:rPr lang="en-US" dirty="0"/>
              <a:t>., targeting specific individuals or entities)</a:t>
            </a:r>
          </a:p>
          <a:p>
            <a:pPr lvl="1"/>
            <a:r>
              <a:rPr lang="en-US" dirty="0"/>
              <a:t>Sectoral-based (</a:t>
            </a:r>
            <a:r>
              <a:rPr lang="en-US" i="1" dirty="0"/>
              <a:t>i.e</a:t>
            </a:r>
            <a:r>
              <a:rPr lang="en-US" dirty="0"/>
              <a:t>., targeting individuals or entities in defined industries)</a:t>
            </a:r>
          </a:p>
          <a:p>
            <a:pPr lvl="1"/>
            <a:r>
              <a:rPr lang="en-US" dirty="0"/>
              <a:t>Secondary (</a:t>
            </a:r>
            <a:r>
              <a:rPr lang="en-US" i="1" dirty="0"/>
              <a:t>i.e</a:t>
            </a:r>
            <a:r>
              <a:rPr lang="en-US" dirty="0"/>
              <a:t>., targeting non-U.S. persons involved in transactions with certain countries</a:t>
            </a:r>
          </a:p>
          <a:p>
            <a:r>
              <a:rPr lang="en-US" dirty="0"/>
              <a:t>The U.S. maintains sanctions on multiple foreign governments it has identified as “egregious” violators of international human rights norms, democratic governance, or corruption standards, including Belarus, Cuba, Democratic Republic of the Congo, Nicaragua, North Korea, Russia, Somalia, Venezuela, and Yemen</a:t>
            </a:r>
          </a:p>
          <a:p>
            <a:r>
              <a:rPr lang="en-US" dirty="0"/>
              <a:t>Sanctions have been vigorously used against Russia by the U.S. and many other nations in response to the Russia-Ukraine War</a:t>
            </a:r>
          </a:p>
        </p:txBody>
      </p:sp>
      <p:sp>
        <p:nvSpPr>
          <p:cNvPr id="4" name="Footer Placeholder 3" descr="" title="">
            <a:extLst>
              <a:ext uri="{FF2B5EF4-FFF2-40B4-BE49-F238E27FC236}">
                <a16:creationId xmlns:a16="http://schemas.microsoft.com/office/drawing/2014/main" id="{578A6113-BC8F-A404-D163-E31DAE4AADF7}"/>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6259DA7C-7388-3F97-72B2-C7D93CB38A46}"/>
              </a:ext>
            </a:extLst>
          </p:cNvPr>
          <p:cNvSpPr>
            <a:spLocks noGrp="1"/>
          </p:cNvSpPr>
          <p:nvPr>
            <p:ph type="sldNum" sz="quarter" idx="12"/>
          </p:nvPr>
        </p:nvSpPr>
        <p:spPr/>
        <p:txBody>
          <a:bodyPr/>
          <a:lstStyle/>
          <a:p>
            <a:fld id="{95DB72BA-3D70-49AB-B1EF-AA554BF725DA}" type="slidenum">
              <a:rPr lang="en-US" smtClean="0"/>
              <a:t>10</a:t>
            </a:fld>
            <a:endParaRPr lang="en-US"/>
          </a:p>
        </p:txBody>
      </p:sp>
    </p:spTree>
    <p:extLst>
      <p:ext uri="{BB962C8B-B14F-4D97-AF65-F5344CB8AC3E}">
        <p14:creationId xmlns:p14="http://schemas.microsoft.com/office/powerpoint/2010/main" val="1971149243"/>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9ED4287-40E4-824B-3D47-B6AAF9B08E98}"/>
              </a:ext>
            </a:extLst>
          </p:cNvPr>
          <p:cNvSpPr>
            <a:spLocks noGrp="1"/>
          </p:cNvSpPr>
          <p:nvPr>
            <p:ph type="title"/>
          </p:nvPr>
        </p:nvSpPr>
        <p:spPr/>
        <p:txBody>
          <a:bodyPr/>
          <a:lstStyle/>
          <a:p>
            <a:r>
              <a:rPr lang="en-US" dirty="0"/>
              <a:t>Stick: Enforcement of the UFLPA, WROs, and Sanctions</a:t>
            </a:r>
          </a:p>
        </p:txBody>
      </p:sp>
      <p:sp>
        <p:nvSpPr>
          <p:cNvPr id="3" name="Content Placeholder 2" descr="" title="">
            <a:extLst>
              <a:ext uri="{FF2B5EF4-FFF2-40B4-BE49-F238E27FC236}">
                <a16:creationId xmlns:a16="http://schemas.microsoft.com/office/drawing/2014/main" id="{3A1AF00B-37CF-A379-C50C-9847FE36C39D}"/>
              </a:ext>
            </a:extLst>
          </p:cNvPr>
          <p:cNvSpPr>
            <a:spLocks noGrp="1"/>
          </p:cNvSpPr>
          <p:nvPr>
            <p:ph idx="1"/>
          </p:nvPr>
        </p:nvSpPr>
        <p:spPr/>
        <p:txBody>
          <a:bodyPr>
            <a:normAutofit lnSpcReduction="10000"/>
          </a:bodyPr>
          <a:lstStyle/>
          <a:p>
            <a:r>
              <a:rPr lang="en-US" dirty="0"/>
              <a:t>Trade agreements have expanded coverage of trade and labor issues in part because the WTO does not cover such rules, deferring to the ILO</a:t>
            </a:r>
          </a:p>
          <a:p>
            <a:r>
              <a:rPr lang="en-US" dirty="0"/>
              <a:t>Convict/child labor: In the U.S., imported merchandise subject to WRO because it is produced by convict or child labor is subject to exclusion and/or seizure, and may lead to criminal investigation of the importer</a:t>
            </a:r>
          </a:p>
          <a:p>
            <a:r>
              <a:rPr lang="en-US" dirty="0"/>
              <a:t>International human rights: Intended economic impact of various U.S. sanctions by design varies widely</a:t>
            </a:r>
          </a:p>
          <a:p>
            <a:pPr lvl="1"/>
            <a:r>
              <a:rPr lang="en-US" dirty="0"/>
              <a:t>Some sanctions are designed to have a broad, destabilizing effect on a target country’s economy, often to seek significant changes in the government’s behavior or a change in government</a:t>
            </a:r>
          </a:p>
          <a:p>
            <a:pPr lvl="2"/>
            <a:r>
              <a:rPr lang="en-US" dirty="0"/>
              <a:t>Such as targeting a key revenue-producing sector like oil (</a:t>
            </a:r>
            <a:r>
              <a:rPr lang="en-US" i="1" dirty="0"/>
              <a:t>e.g</a:t>
            </a:r>
            <a:r>
              <a:rPr lang="en-US" dirty="0"/>
              <a:t>., Venezuela), or restrictions Russian companies’ access to U.S. financing to disrupt availability of credit for Russian state-owned or politically connected firms</a:t>
            </a:r>
          </a:p>
          <a:p>
            <a:pPr lvl="1"/>
            <a:r>
              <a:rPr lang="en-US" dirty="0"/>
              <a:t>Other sanctions are designed to put targeted economic pressure on key decisionmakers while minimizing collateral damage for the target country’s citizens and U.S. economic interests – </a:t>
            </a:r>
            <a:r>
              <a:rPr lang="en-US" i="1" dirty="0"/>
              <a:t>e.g</a:t>
            </a:r>
            <a:r>
              <a:rPr lang="en-US" dirty="0"/>
              <a:t>., freezing U.S. assets of individual foreign person</a:t>
            </a:r>
          </a:p>
        </p:txBody>
      </p:sp>
      <p:sp>
        <p:nvSpPr>
          <p:cNvPr id="4" name="Footer Placeholder 3" descr="" title="">
            <a:extLst>
              <a:ext uri="{FF2B5EF4-FFF2-40B4-BE49-F238E27FC236}">
                <a16:creationId xmlns:a16="http://schemas.microsoft.com/office/drawing/2014/main" id="{9AD532BC-EE69-B98A-5674-3C4FAA5C4F55}"/>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E29FCF30-68D3-3A48-BD0A-D99069F89CAC}"/>
              </a:ext>
            </a:extLst>
          </p:cNvPr>
          <p:cNvSpPr>
            <a:spLocks noGrp="1"/>
          </p:cNvSpPr>
          <p:nvPr>
            <p:ph type="sldNum" sz="quarter" idx="12"/>
          </p:nvPr>
        </p:nvSpPr>
        <p:spPr/>
        <p:txBody>
          <a:bodyPr/>
          <a:lstStyle/>
          <a:p>
            <a:fld id="{95DB72BA-3D70-49AB-B1EF-AA554BF725DA}" type="slidenum">
              <a:rPr lang="en-US" smtClean="0"/>
              <a:t>11</a:t>
            </a:fld>
            <a:endParaRPr lang="en-US"/>
          </a:p>
        </p:txBody>
      </p:sp>
    </p:spTree>
    <p:extLst>
      <p:ext uri="{BB962C8B-B14F-4D97-AF65-F5344CB8AC3E}">
        <p14:creationId xmlns:p14="http://schemas.microsoft.com/office/powerpoint/2010/main" val="1982182189"/>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A0E573B-357C-F63C-DDCD-8711619A39B8}"/>
              </a:ext>
            </a:extLst>
          </p:cNvPr>
          <p:cNvSpPr>
            <a:spLocks noGrp="1"/>
          </p:cNvSpPr>
          <p:nvPr>
            <p:ph type="title"/>
          </p:nvPr>
        </p:nvSpPr>
        <p:spPr/>
        <p:txBody>
          <a:bodyPr/>
          <a:lstStyle/>
          <a:p>
            <a:r>
              <a:rPr lang="en-US" dirty="0"/>
              <a:t>Stick: Proposed Human Rights-Oriented Changes to the U.S. AD/CVD Regulations</a:t>
            </a:r>
          </a:p>
        </p:txBody>
      </p:sp>
      <p:sp>
        <p:nvSpPr>
          <p:cNvPr id="3" name="Content Placeholder 2" descr="" title="">
            <a:extLst>
              <a:ext uri="{FF2B5EF4-FFF2-40B4-BE49-F238E27FC236}">
                <a16:creationId xmlns:a16="http://schemas.microsoft.com/office/drawing/2014/main" id="{D55C9D30-FB15-3617-2684-B4F5DA3084A3}"/>
              </a:ext>
            </a:extLst>
          </p:cNvPr>
          <p:cNvSpPr>
            <a:spLocks noGrp="1"/>
          </p:cNvSpPr>
          <p:nvPr>
            <p:ph idx="1"/>
          </p:nvPr>
        </p:nvSpPr>
        <p:spPr/>
        <p:txBody>
          <a:bodyPr>
            <a:normAutofit fontScale="92500" lnSpcReduction="20000"/>
          </a:bodyPr>
          <a:lstStyle/>
          <a:p>
            <a:r>
              <a:rPr lang="en-US" dirty="0"/>
              <a:t>AD/CVD laws exist across the world., allowing national agencies to assess whether certain imports are artificially underpriced (</a:t>
            </a:r>
            <a:r>
              <a:rPr lang="en-US" i="1" dirty="0"/>
              <a:t>i.e</a:t>
            </a:r>
            <a:r>
              <a:rPr lang="en-US" dirty="0"/>
              <a:t>., “dumped”) or subsidized, and whether these pricing conditions have damaged the performance of domestic producers of those same products</a:t>
            </a:r>
          </a:p>
          <a:p>
            <a:r>
              <a:rPr lang="en-US" dirty="0"/>
              <a:t>Where the national authorities find dumping or subsidization + injury to domestic producers </a:t>
            </a:r>
            <a:r>
              <a:rPr lang="en-US" dirty="0">
                <a:sym typeface="Wingdings" panose="05000000000000000000" pitchFamily="2" charset="2"/>
              </a:rPr>
              <a:t></a:t>
            </a:r>
            <a:r>
              <a:rPr lang="en-US" dirty="0"/>
              <a:t> imposition of AD/CVD duties</a:t>
            </a:r>
          </a:p>
          <a:p>
            <a:r>
              <a:rPr lang="en-US" dirty="0"/>
              <a:t>In the U.S., AD/CVD proceedings are jointly conducted by the Department of Commerce (DOC) and the International Trade Commission (ITC) under the Tariff Act of 1930 (19 U.S.C. Chapter 4) – the DOC quantifies the extent of dumping and/or subsidization and the ITC analyzes causation and domestic injury</a:t>
            </a:r>
          </a:p>
          <a:p>
            <a:r>
              <a:rPr lang="en-US" dirty="0"/>
              <a:t>The DOC’s dumping and subsidization assessments are, essentially, exercises in accounting</a:t>
            </a:r>
          </a:p>
          <a:p>
            <a:pPr lvl="1"/>
            <a:r>
              <a:rPr lang="en-US" b="1" dirty="0"/>
              <a:t>Dumping</a:t>
            </a:r>
            <a:r>
              <a:rPr lang="en-US" dirty="0"/>
              <a:t>: by how much is the export price below the “normal value” of the product at issue?</a:t>
            </a:r>
          </a:p>
          <a:p>
            <a:pPr lvl="2"/>
            <a:r>
              <a:rPr lang="en-US" dirty="0"/>
              <a:t>“Normal value” is typically the price of the product in the exporter’s home market or in a third-country export market </a:t>
            </a:r>
          </a:p>
          <a:p>
            <a:pPr lvl="2"/>
            <a:r>
              <a:rPr lang="en-US" dirty="0"/>
              <a:t>Under certain circumstances, the DOC will calculate a “constructed” normal value based on costs of production, selling general and administrative expenses, and a reasonable profit margin</a:t>
            </a:r>
          </a:p>
          <a:p>
            <a:pPr lvl="1"/>
            <a:r>
              <a:rPr lang="en-US" b="1" dirty="0"/>
              <a:t>Subsidies</a:t>
            </a:r>
            <a:r>
              <a:rPr lang="en-US" dirty="0"/>
              <a:t>: to what extent have subsidies impacted the export price (on an ad valorem basis)?</a:t>
            </a:r>
          </a:p>
        </p:txBody>
      </p:sp>
      <p:sp>
        <p:nvSpPr>
          <p:cNvPr id="4" name="Footer Placeholder 3" descr="" title="">
            <a:extLst>
              <a:ext uri="{FF2B5EF4-FFF2-40B4-BE49-F238E27FC236}">
                <a16:creationId xmlns:a16="http://schemas.microsoft.com/office/drawing/2014/main" id="{22409846-7B36-B939-7CDE-7FB4486FD9CC}"/>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23B70926-7D79-F7C1-EB11-B86C2CE0B953}"/>
              </a:ext>
            </a:extLst>
          </p:cNvPr>
          <p:cNvSpPr>
            <a:spLocks noGrp="1"/>
          </p:cNvSpPr>
          <p:nvPr>
            <p:ph type="sldNum" sz="quarter" idx="12"/>
          </p:nvPr>
        </p:nvSpPr>
        <p:spPr/>
        <p:txBody>
          <a:bodyPr/>
          <a:lstStyle/>
          <a:p>
            <a:fld id="{95DB72BA-3D70-49AB-B1EF-AA554BF725DA}" type="slidenum">
              <a:rPr lang="en-US" smtClean="0"/>
              <a:t>12</a:t>
            </a:fld>
            <a:endParaRPr lang="en-US"/>
          </a:p>
        </p:txBody>
      </p:sp>
    </p:spTree>
    <p:extLst>
      <p:ext uri="{BB962C8B-B14F-4D97-AF65-F5344CB8AC3E}">
        <p14:creationId xmlns:p14="http://schemas.microsoft.com/office/powerpoint/2010/main" val="57026280"/>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2BF7CC0-6F01-6BE5-517C-E139A1C433B9}"/>
              </a:ext>
            </a:extLst>
          </p:cNvPr>
          <p:cNvSpPr>
            <a:spLocks noGrp="1"/>
          </p:cNvSpPr>
          <p:nvPr>
            <p:ph type="title"/>
          </p:nvPr>
        </p:nvSpPr>
        <p:spPr/>
        <p:txBody>
          <a:bodyPr/>
          <a:lstStyle/>
          <a:p>
            <a:r>
              <a:rPr lang="en-US" dirty="0"/>
              <a:t>Stick: Proposed Human Rights-Oriented Changes to the U.S. AD/CVD Regulations</a:t>
            </a:r>
          </a:p>
        </p:txBody>
      </p:sp>
      <p:sp>
        <p:nvSpPr>
          <p:cNvPr id="3" name="Content Placeholder 2" descr="" title="">
            <a:extLst>
              <a:ext uri="{FF2B5EF4-FFF2-40B4-BE49-F238E27FC236}">
                <a16:creationId xmlns:a16="http://schemas.microsoft.com/office/drawing/2014/main" id="{B568E955-0D21-B5BB-F845-BB89AC3D245A}"/>
              </a:ext>
            </a:extLst>
          </p:cNvPr>
          <p:cNvSpPr>
            <a:spLocks noGrp="1"/>
          </p:cNvSpPr>
          <p:nvPr>
            <p:ph idx="1"/>
          </p:nvPr>
        </p:nvSpPr>
        <p:spPr/>
        <p:txBody>
          <a:bodyPr>
            <a:normAutofit fontScale="92500" lnSpcReduction="10000"/>
          </a:bodyPr>
          <a:lstStyle/>
          <a:p>
            <a:r>
              <a:rPr lang="en-US" dirty="0"/>
              <a:t>In May 2023, the DOC proposed significant changes to the regulations governing AD/CVD proceedings</a:t>
            </a:r>
          </a:p>
          <a:p>
            <a:pPr lvl="1"/>
            <a:r>
              <a:rPr lang="en-US" i="1" dirty="0"/>
              <a:t>See Regulations Improving and Strengthening the Enforcement of Trade Remedies Through the Administration of the Antidumping and Countervailing Duty Laws</a:t>
            </a:r>
            <a:r>
              <a:rPr lang="en-US" dirty="0"/>
              <a:t>, 88 Fed. Reg. 29850 (</a:t>
            </a:r>
            <a:r>
              <a:rPr lang="en-US" dirty="0" err="1"/>
              <a:t>Dep’t</a:t>
            </a:r>
            <a:r>
              <a:rPr lang="en-US" dirty="0"/>
              <a:t> of Commerce May 9, 2023)</a:t>
            </a:r>
          </a:p>
          <a:p>
            <a:r>
              <a:rPr lang="en-US" dirty="0"/>
              <a:t>The changes reflect high-level Biden administration policy objectives, including the use of trade policy to advance human rights and environmental protection</a:t>
            </a:r>
          </a:p>
          <a:p>
            <a:r>
              <a:rPr lang="en-US" dirty="0"/>
              <a:t>The new regulations would:</a:t>
            </a:r>
          </a:p>
          <a:p>
            <a:pPr lvl="1"/>
            <a:r>
              <a:rPr lang="en-US" dirty="0"/>
              <a:t>Create a new type of dutiable “subsidy”: uncollected but “otherwise required” fees, fines, and penalties in place to enforce human rights etc. protections in foreign markets</a:t>
            </a:r>
          </a:p>
          <a:p>
            <a:pPr lvl="1"/>
            <a:r>
              <a:rPr lang="en-US" dirty="0"/>
              <a:t>Allow the DOC to reject certain price and production cost data (that it could otherwise use to measure dumping or subsidization) from countries with “weak, ineffective, or nonexistent” human rights etc. protections. </a:t>
            </a:r>
          </a:p>
          <a:p>
            <a:pPr lvl="2"/>
            <a:r>
              <a:rPr lang="en-US" dirty="0"/>
              <a:t>The underlying rationale: non-enforcement of human rights, labor, environmental etc. standards distorts markets by making it cheaper to manufacture products in those markets</a:t>
            </a:r>
          </a:p>
        </p:txBody>
      </p:sp>
      <p:sp>
        <p:nvSpPr>
          <p:cNvPr id="4" name="Footer Placeholder 3" descr="" title="">
            <a:extLst>
              <a:ext uri="{FF2B5EF4-FFF2-40B4-BE49-F238E27FC236}">
                <a16:creationId xmlns:a16="http://schemas.microsoft.com/office/drawing/2014/main" id="{33A926C4-59D9-F710-28DE-1B436568AC9D}"/>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AB55B8A3-CE9C-28E9-571F-CEBBB72BFDCC}"/>
              </a:ext>
            </a:extLst>
          </p:cNvPr>
          <p:cNvSpPr>
            <a:spLocks noGrp="1"/>
          </p:cNvSpPr>
          <p:nvPr>
            <p:ph type="sldNum" sz="quarter" idx="12"/>
          </p:nvPr>
        </p:nvSpPr>
        <p:spPr/>
        <p:txBody>
          <a:bodyPr/>
          <a:lstStyle/>
          <a:p>
            <a:fld id="{95DB72BA-3D70-49AB-B1EF-AA554BF725DA}" type="slidenum">
              <a:rPr lang="en-US" smtClean="0"/>
              <a:t>13</a:t>
            </a:fld>
            <a:endParaRPr lang="en-US"/>
          </a:p>
        </p:txBody>
      </p:sp>
    </p:spTree>
    <p:extLst>
      <p:ext uri="{BB962C8B-B14F-4D97-AF65-F5344CB8AC3E}">
        <p14:creationId xmlns:p14="http://schemas.microsoft.com/office/powerpoint/2010/main" val="1697782647"/>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9072FE7-7D12-4304-F3B6-C53148A8E2D8}"/>
              </a:ext>
            </a:extLst>
          </p:cNvPr>
          <p:cNvSpPr>
            <a:spLocks noGrp="1"/>
          </p:cNvSpPr>
          <p:nvPr>
            <p:ph type="title"/>
          </p:nvPr>
        </p:nvSpPr>
        <p:spPr/>
        <p:txBody>
          <a:bodyPr/>
          <a:lstStyle/>
          <a:p>
            <a:r>
              <a:rPr lang="en-US" dirty="0"/>
              <a:t>Multilateral Human Rights Instruments: Benchmarks and Fact-Gatherers</a:t>
            </a:r>
          </a:p>
        </p:txBody>
      </p:sp>
      <p:sp>
        <p:nvSpPr>
          <p:cNvPr id="3" name="Content Placeholder 2" descr="" title="">
            <a:extLst>
              <a:ext uri="{FF2B5EF4-FFF2-40B4-BE49-F238E27FC236}">
                <a16:creationId xmlns:a16="http://schemas.microsoft.com/office/drawing/2014/main" id="{B985CEC3-BC0B-0FF5-FC89-83BA7D178B90}"/>
              </a:ext>
            </a:extLst>
          </p:cNvPr>
          <p:cNvSpPr>
            <a:spLocks noGrp="1"/>
          </p:cNvSpPr>
          <p:nvPr>
            <p:ph idx="1"/>
          </p:nvPr>
        </p:nvSpPr>
        <p:spPr/>
        <p:txBody>
          <a:bodyPr>
            <a:normAutofit lnSpcReduction="10000"/>
          </a:bodyPr>
          <a:lstStyle/>
          <a:p>
            <a:r>
              <a:rPr lang="en-US" dirty="0"/>
              <a:t>Core international human rights (IHR) instruments like the Universal Declaration of Human Rights (UDHR) (non-binding), the International Covenant on Civil &amp; Political Rights (ICCPR), and International Covenant on Economic, Social, and Cultural Rights (ICESCR) articulate the baseline, normative content of “human rights” </a:t>
            </a:r>
          </a:p>
          <a:p>
            <a:r>
              <a:rPr lang="en-US" dirty="0"/>
              <a:t>What it means to comply with the core IHR instruments</a:t>
            </a:r>
          </a:p>
          <a:p>
            <a:pPr lvl="1"/>
            <a:r>
              <a:rPr lang="en-US" dirty="0"/>
              <a:t>ICCPR: immediate and (largely) unqualified compliance required</a:t>
            </a:r>
          </a:p>
          <a:p>
            <a:pPr lvl="1"/>
            <a:r>
              <a:rPr lang="en-US" dirty="0"/>
              <a:t>ICESCR: “progressive realization in good faith” and to “the maximum [of the state’s] resources”</a:t>
            </a:r>
          </a:p>
          <a:p>
            <a:pPr lvl="2"/>
            <a:r>
              <a:rPr lang="en-US" dirty="0"/>
              <a:t>Gives states significant discretion over their “order of priority” – </a:t>
            </a:r>
            <a:r>
              <a:rPr lang="en-US" i="1" dirty="0"/>
              <a:t>i.e</a:t>
            </a:r>
            <a:r>
              <a:rPr lang="en-US" dirty="0"/>
              <a:t>., should we tackle housing first? Healthcare? Education?</a:t>
            </a:r>
          </a:p>
          <a:p>
            <a:pPr lvl="2"/>
            <a:r>
              <a:rPr lang="en-US" dirty="0"/>
              <a:t>But “minimum core requirements” (immediate compliance necessary) identified by ICESCR-specific Treaty Body (Committee on Economic, Social, and Cultural Rights)</a:t>
            </a:r>
          </a:p>
          <a:p>
            <a:r>
              <a:rPr lang="en-US" dirty="0"/>
              <a:t>Though country reviews and reports, the IHR Treaty Bodies, U.N. Human Rights Council, and other multilateral human rights bodies assess compliance with IHR and gather facts about country-specific human rights situations</a:t>
            </a:r>
          </a:p>
        </p:txBody>
      </p:sp>
      <p:sp>
        <p:nvSpPr>
          <p:cNvPr id="4" name="Footer Placeholder 3" descr="" title="">
            <a:extLst>
              <a:ext uri="{FF2B5EF4-FFF2-40B4-BE49-F238E27FC236}">
                <a16:creationId xmlns:a16="http://schemas.microsoft.com/office/drawing/2014/main" id="{B0517598-E5C4-C896-427A-073E05F7D2B4}"/>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3BB57BEB-2DE8-7613-65CF-22597F4D37BD}"/>
              </a:ext>
            </a:extLst>
          </p:cNvPr>
          <p:cNvSpPr>
            <a:spLocks noGrp="1"/>
          </p:cNvSpPr>
          <p:nvPr>
            <p:ph type="sldNum" sz="quarter" idx="12"/>
          </p:nvPr>
        </p:nvSpPr>
        <p:spPr/>
        <p:txBody>
          <a:bodyPr/>
          <a:lstStyle/>
          <a:p>
            <a:fld id="{95DB72BA-3D70-49AB-B1EF-AA554BF725DA}" type="slidenum">
              <a:rPr lang="en-US" smtClean="0"/>
              <a:t>14</a:t>
            </a:fld>
            <a:endParaRPr lang="en-US"/>
          </a:p>
        </p:txBody>
      </p:sp>
    </p:spTree>
    <p:extLst>
      <p:ext uri="{BB962C8B-B14F-4D97-AF65-F5344CB8AC3E}">
        <p14:creationId xmlns:p14="http://schemas.microsoft.com/office/powerpoint/2010/main" val="3688860901"/>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3804CBC-FAF2-378E-B07A-D7CAF573B4DE}"/>
              </a:ext>
            </a:extLst>
          </p:cNvPr>
          <p:cNvSpPr>
            <a:spLocks noGrp="1"/>
          </p:cNvSpPr>
          <p:nvPr>
            <p:ph type="title"/>
          </p:nvPr>
        </p:nvSpPr>
        <p:spPr/>
        <p:txBody>
          <a:bodyPr>
            <a:normAutofit fontScale="90000"/>
          </a:bodyPr>
          <a:lstStyle/>
          <a:p>
            <a:pPr>
              <a:lnSpc>
                <a:spcPct val="70000"/>
              </a:lnSpc>
            </a:pPr>
            <a:r>
              <a:rPr lang="en-US" dirty="0"/>
              <a:t>Promoting Human Rights through FTAs and Sanctions vs. Other International Agreements and Conventions</a:t>
            </a:r>
          </a:p>
        </p:txBody>
      </p:sp>
      <p:sp>
        <p:nvSpPr>
          <p:cNvPr id="3" name="Content Placeholder 2" descr="" title="">
            <a:extLst>
              <a:ext uri="{FF2B5EF4-FFF2-40B4-BE49-F238E27FC236}">
                <a16:creationId xmlns:a16="http://schemas.microsoft.com/office/drawing/2014/main" id="{EBC43C00-16A9-B507-7E7A-E50D9268B6B3}"/>
              </a:ext>
            </a:extLst>
          </p:cNvPr>
          <p:cNvSpPr>
            <a:spLocks noGrp="1"/>
          </p:cNvSpPr>
          <p:nvPr>
            <p:ph idx="1"/>
          </p:nvPr>
        </p:nvSpPr>
        <p:spPr/>
        <p:txBody>
          <a:bodyPr>
            <a:normAutofit/>
          </a:bodyPr>
          <a:lstStyle/>
          <a:p>
            <a:r>
              <a:rPr lang="en-US" dirty="0"/>
              <a:t>Other international agreements and conventions promoting Human Rights</a:t>
            </a:r>
          </a:p>
          <a:p>
            <a:pPr lvl="1"/>
            <a:r>
              <a:rPr lang="en-US" dirty="0"/>
              <a:t>U.N. international conventions and covenants</a:t>
            </a:r>
          </a:p>
          <a:p>
            <a:pPr lvl="2"/>
            <a:r>
              <a:rPr lang="en-US" dirty="0"/>
              <a:t>ICCPR</a:t>
            </a:r>
          </a:p>
          <a:p>
            <a:pPr lvl="2"/>
            <a:r>
              <a:rPr lang="en-US" dirty="0"/>
              <a:t>Convention on the Elimination of All Forms of Discrimination against Women</a:t>
            </a:r>
          </a:p>
          <a:p>
            <a:pPr lvl="1"/>
            <a:r>
              <a:rPr lang="en-US" dirty="0"/>
              <a:t>U.N. Human Rights Council resolutions</a:t>
            </a:r>
          </a:p>
          <a:p>
            <a:pPr lvl="2"/>
            <a:r>
              <a:rPr lang="en-US" dirty="0"/>
              <a:t>Protection against violence and discrimination based on sexual orientation and gender identity (A/HRC/RES/32/2)</a:t>
            </a:r>
          </a:p>
          <a:p>
            <a:pPr lvl="1"/>
            <a:r>
              <a:rPr lang="en-US" dirty="0"/>
              <a:t>U.N. ILO</a:t>
            </a:r>
          </a:p>
          <a:p>
            <a:r>
              <a:rPr lang="en-US" dirty="0"/>
              <a:t>FTAs and sanctions vs. other international agreements and covenants</a:t>
            </a:r>
          </a:p>
          <a:p>
            <a:pPr lvl="1"/>
            <a:r>
              <a:rPr lang="en-US" dirty="0"/>
              <a:t>Effectiveness and enforcement</a:t>
            </a:r>
          </a:p>
          <a:p>
            <a:pPr lvl="1"/>
            <a:r>
              <a:rPr lang="en-US" dirty="0"/>
              <a:t>Do they serve the same purpose?</a:t>
            </a:r>
          </a:p>
          <a:p>
            <a:pPr lvl="1"/>
            <a:r>
              <a:rPr lang="en-US" dirty="0"/>
              <a:t>Are they complementary?</a:t>
            </a:r>
          </a:p>
          <a:p>
            <a:endParaRPr lang="en-US" dirty="0"/>
          </a:p>
          <a:p>
            <a:endParaRPr lang="en-US" dirty="0"/>
          </a:p>
          <a:p>
            <a:endParaRPr lang="en-US" dirty="0"/>
          </a:p>
          <a:p>
            <a:endParaRPr lang="en-US" dirty="0"/>
          </a:p>
        </p:txBody>
      </p:sp>
      <p:sp>
        <p:nvSpPr>
          <p:cNvPr id="4" name="Footer Placeholder 3" descr="" title="">
            <a:extLst>
              <a:ext uri="{FF2B5EF4-FFF2-40B4-BE49-F238E27FC236}">
                <a16:creationId xmlns:a16="http://schemas.microsoft.com/office/drawing/2014/main" id="{33338212-72EC-73AB-7966-AD788620BEF7}"/>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03DD64E0-B3B6-1E53-CB7C-98F242974568}"/>
              </a:ext>
            </a:extLst>
          </p:cNvPr>
          <p:cNvSpPr>
            <a:spLocks noGrp="1"/>
          </p:cNvSpPr>
          <p:nvPr>
            <p:ph type="sldNum" sz="quarter" idx="12"/>
          </p:nvPr>
        </p:nvSpPr>
        <p:spPr/>
        <p:txBody>
          <a:bodyPr/>
          <a:lstStyle/>
          <a:p>
            <a:fld id="{95DB72BA-3D70-49AB-B1EF-AA554BF725DA}" type="slidenum">
              <a:rPr lang="en-US" smtClean="0"/>
              <a:t>15</a:t>
            </a:fld>
            <a:endParaRPr lang="en-US"/>
          </a:p>
        </p:txBody>
      </p:sp>
    </p:spTree>
    <p:extLst>
      <p:ext uri="{BB962C8B-B14F-4D97-AF65-F5344CB8AC3E}">
        <p14:creationId xmlns:p14="http://schemas.microsoft.com/office/powerpoint/2010/main" val="1647397681"/>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7232BE5-0069-EE27-4A00-746DD28E54CA}"/>
              </a:ext>
            </a:extLst>
          </p:cNvPr>
          <p:cNvSpPr>
            <a:spLocks noGrp="1"/>
          </p:cNvSpPr>
          <p:nvPr>
            <p:ph type="title"/>
          </p:nvPr>
        </p:nvSpPr>
        <p:spPr/>
        <p:txBody>
          <a:bodyPr/>
          <a:lstStyle/>
          <a:p>
            <a:r>
              <a:rPr lang="en-US" dirty="0"/>
              <a:t>Future of FTAs and Sanctions as a Tool to Promote Human Rights</a:t>
            </a:r>
          </a:p>
        </p:txBody>
      </p:sp>
      <p:sp>
        <p:nvSpPr>
          <p:cNvPr id="3" name="Content Placeholder 2" descr="" title="">
            <a:extLst>
              <a:ext uri="{FF2B5EF4-FFF2-40B4-BE49-F238E27FC236}">
                <a16:creationId xmlns:a16="http://schemas.microsoft.com/office/drawing/2014/main" id="{3185C721-11F3-CD8C-0670-D6113FF05276}"/>
              </a:ext>
            </a:extLst>
          </p:cNvPr>
          <p:cNvSpPr>
            <a:spLocks noGrp="1"/>
          </p:cNvSpPr>
          <p:nvPr>
            <p:ph idx="1"/>
          </p:nvPr>
        </p:nvSpPr>
        <p:spPr/>
        <p:txBody>
          <a:bodyPr>
            <a:normAutofit lnSpcReduction="10000"/>
          </a:bodyPr>
          <a:lstStyle/>
          <a:p>
            <a:r>
              <a:rPr lang="en-US" dirty="0"/>
              <a:t>FTAs and sanctions themselves may raise concerns related to human rights</a:t>
            </a:r>
          </a:p>
          <a:p>
            <a:pPr lvl="1"/>
            <a:r>
              <a:rPr lang="en-US" dirty="0"/>
              <a:t>U.N. Human Rights Council in 2019 found that U.S. sanctions against Cuba, Venezuela, and Iran violated human rights, including potential starvation of people</a:t>
            </a:r>
          </a:p>
          <a:p>
            <a:pPr lvl="1"/>
            <a:r>
              <a:rPr lang="en-US" dirty="0"/>
              <a:t>Loss of employment due to increased foreign competition</a:t>
            </a:r>
          </a:p>
          <a:p>
            <a:pPr lvl="1"/>
            <a:r>
              <a:rPr lang="en-US" dirty="0"/>
              <a:t>Loss of tariff revenue, which could be used to fund social services</a:t>
            </a:r>
          </a:p>
          <a:p>
            <a:pPr lvl="1"/>
            <a:r>
              <a:rPr lang="en-US" dirty="0"/>
              <a:t>Encroachment on indigenous and cultural rights</a:t>
            </a:r>
          </a:p>
          <a:p>
            <a:pPr lvl="1"/>
            <a:r>
              <a:rPr lang="en-US" dirty="0"/>
              <a:t>Decreased access to food and medicines because of increased IP protections – see current discussion related to Trade-Related Aspects of Intellectual Property Rights (TRIPS) Agreement waiver for COVID-19 vaccines</a:t>
            </a:r>
          </a:p>
          <a:p>
            <a:r>
              <a:rPr lang="en-US" dirty="0"/>
              <a:t>Developed vs. developing world</a:t>
            </a:r>
          </a:p>
          <a:p>
            <a:pPr lvl="1"/>
            <a:r>
              <a:rPr lang="en-US" dirty="0"/>
              <a:t>Inequality in negotiating powers</a:t>
            </a:r>
          </a:p>
          <a:p>
            <a:pPr lvl="1"/>
            <a:r>
              <a:rPr lang="en-US" dirty="0"/>
              <a:t>Exclusion of the poorest nations</a:t>
            </a:r>
          </a:p>
          <a:p>
            <a:pPr lvl="1"/>
            <a:r>
              <a:rPr lang="en-US" dirty="0"/>
              <a:t>Fails to capture “worst” human rights offenders</a:t>
            </a:r>
          </a:p>
          <a:p>
            <a:endParaRPr lang="en-US" dirty="0"/>
          </a:p>
        </p:txBody>
      </p:sp>
      <p:sp>
        <p:nvSpPr>
          <p:cNvPr id="4" name="Footer Placeholder 3" descr="" title="">
            <a:extLst>
              <a:ext uri="{FF2B5EF4-FFF2-40B4-BE49-F238E27FC236}">
                <a16:creationId xmlns:a16="http://schemas.microsoft.com/office/drawing/2014/main" id="{1B7A76E4-22BD-A35E-7168-6C29234F3C72}"/>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66532045-4302-0876-85AA-6D58E1BB37EE}"/>
              </a:ext>
            </a:extLst>
          </p:cNvPr>
          <p:cNvSpPr>
            <a:spLocks noGrp="1"/>
          </p:cNvSpPr>
          <p:nvPr>
            <p:ph type="sldNum" sz="quarter" idx="12"/>
          </p:nvPr>
        </p:nvSpPr>
        <p:spPr/>
        <p:txBody>
          <a:bodyPr/>
          <a:lstStyle/>
          <a:p>
            <a:fld id="{95DB72BA-3D70-49AB-B1EF-AA554BF725DA}" type="slidenum">
              <a:rPr lang="en-US" smtClean="0"/>
              <a:t>16</a:t>
            </a:fld>
            <a:endParaRPr lang="en-US"/>
          </a:p>
        </p:txBody>
      </p:sp>
    </p:spTree>
    <p:extLst>
      <p:ext uri="{BB962C8B-B14F-4D97-AF65-F5344CB8AC3E}">
        <p14:creationId xmlns:p14="http://schemas.microsoft.com/office/powerpoint/2010/main" val="3516236283"/>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CE38025-1B02-783B-2132-2979CFCBD1D0}"/>
              </a:ext>
            </a:extLst>
          </p:cNvPr>
          <p:cNvSpPr>
            <a:spLocks noGrp="1"/>
          </p:cNvSpPr>
          <p:nvPr>
            <p:ph type="title"/>
          </p:nvPr>
        </p:nvSpPr>
        <p:spPr/>
        <p:txBody>
          <a:bodyPr/>
          <a:lstStyle/>
          <a:p>
            <a:r>
              <a:rPr lang="en-US" dirty="0"/>
              <a:t>Overview</a:t>
            </a:r>
          </a:p>
        </p:txBody>
      </p:sp>
      <p:sp>
        <p:nvSpPr>
          <p:cNvPr id="3" name="Content Placeholder 2" descr="" title="">
            <a:extLst>
              <a:ext uri="{FF2B5EF4-FFF2-40B4-BE49-F238E27FC236}">
                <a16:creationId xmlns:a16="http://schemas.microsoft.com/office/drawing/2014/main" id="{B6490563-F6A6-C054-1AE6-35E8121DF653}"/>
              </a:ext>
            </a:extLst>
          </p:cNvPr>
          <p:cNvSpPr>
            <a:spLocks noGrp="1"/>
          </p:cNvSpPr>
          <p:nvPr>
            <p:ph idx="1"/>
          </p:nvPr>
        </p:nvSpPr>
        <p:spPr/>
        <p:txBody>
          <a:bodyPr>
            <a:normAutofit fontScale="92500" lnSpcReduction="20000"/>
          </a:bodyPr>
          <a:lstStyle/>
          <a:p>
            <a:r>
              <a:rPr lang="en-US" dirty="0"/>
              <a:t>Evolution of modern views on trade and the resulting intersection between trade and human rights</a:t>
            </a:r>
          </a:p>
          <a:p>
            <a:r>
              <a:rPr lang="en-US" dirty="0"/>
              <a:t>Carrot: Free Trade Agreements (FTAs)</a:t>
            </a:r>
          </a:p>
          <a:p>
            <a:pPr lvl="1"/>
            <a:r>
              <a:rPr lang="en-US" dirty="0"/>
              <a:t>Recent human rights provisions in FTAs</a:t>
            </a:r>
          </a:p>
          <a:p>
            <a:pPr lvl="1"/>
            <a:r>
              <a:rPr lang="en-US" dirty="0"/>
              <a:t>Enforcement of FTAs</a:t>
            </a:r>
          </a:p>
          <a:p>
            <a:r>
              <a:rPr lang="en-US" dirty="0"/>
              <a:t>Stick: Withhold Release Orders (WROs), Uyghur Forced Labor Prevention Act (UFLPA), sanctions, and antidumping and countervailing duties (AD/CVD)</a:t>
            </a:r>
          </a:p>
          <a:p>
            <a:pPr lvl="1"/>
            <a:r>
              <a:rPr lang="en-US" dirty="0"/>
              <a:t>Overview of WROs, UFLPA, and sanctions promoting human rights</a:t>
            </a:r>
          </a:p>
          <a:p>
            <a:pPr lvl="1"/>
            <a:r>
              <a:rPr lang="en-US" dirty="0"/>
              <a:t>Enforcement of WROs, UFLPA, and sanctions</a:t>
            </a:r>
          </a:p>
          <a:p>
            <a:pPr lvl="1"/>
            <a:r>
              <a:rPr lang="en-US" dirty="0"/>
              <a:t>Imposition of AD/CVD duties</a:t>
            </a:r>
          </a:p>
          <a:p>
            <a:r>
              <a:rPr lang="en-US" dirty="0"/>
              <a:t>Promoting human rights through FTAs, WROs, UFLPA, sanctions, and AD/CVD duties vs. other international agreements and conventions</a:t>
            </a:r>
          </a:p>
          <a:p>
            <a:r>
              <a:rPr lang="en-US" dirty="0"/>
              <a:t>Future use of FTAs, WROs, UFLPA, sanctions, and AD/CVD duties and whether they are or will be effective and should be used</a:t>
            </a:r>
          </a:p>
          <a:p>
            <a:endParaRPr lang="en-US" dirty="0"/>
          </a:p>
        </p:txBody>
      </p:sp>
      <p:sp>
        <p:nvSpPr>
          <p:cNvPr id="4" name="Footer Placeholder 3" descr="" title="">
            <a:extLst>
              <a:ext uri="{FF2B5EF4-FFF2-40B4-BE49-F238E27FC236}">
                <a16:creationId xmlns:a16="http://schemas.microsoft.com/office/drawing/2014/main" id="{D1A532AB-5047-32C4-8954-1BB0504A5336}"/>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D377BD7E-626B-B064-E634-250E228E735B}"/>
              </a:ext>
            </a:extLst>
          </p:cNvPr>
          <p:cNvSpPr>
            <a:spLocks noGrp="1"/>
          </p:cNvSpPr>
          <p:nvPr>
            <p:ph type="sldNum" sz="quarter" idx="12"/>
          </p:nvPr>
        </p:nvSpPr>
        <p:spPr/>
        <p:txBody>
          <a:bodyPr/>
          <a:lstStyle/>
          <a:p>
            <a:fld id="{95DB72BA-3D70-49AB-B1EF-AA554BF725DA}" type="slidenum">
              <a:rPr lang="en-US" smtClean="0"/>
              <a:t>2</a:t>
            </a:fld>
            <a:endParaRPr lang="en-US"/>
          </a:p>
        </p:txBody>
      </p:sp>
    </p:spTree>
    <p:extLst>
      <p:ext uri="{BB962C8B-B14F-4D97-AF65-F5344CB8AC3E}">
        <p14:creationId xmlns:p14="http://schemas.microsoft.com/office/powerpoint/2010/main" val="440234248"/>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6531B7F-AC8E-9526-1129-9A3FB0A42975}"/>
              </a:ext>
            </a:extLst>
          </p:cNvPr>
          <p:cNvSpPr>
            <a:spLocks noGrp="1"/>
          </p:cNvSpPr>
          <p:nvPr>
            <p:ph type="title"/>
          </p:nvPr>
        </p:nvSpPr>
        <p:spPr>
          <a:xfrm>
            <a:off x="1097280" y="286603"/>
            <a:ext cx="10183338" cy="1450757"/>
          </a:xfrm>
        </p:spPr>
        <p:txBody>
          <a:bodyPr>
            <a:noAutofit/>
          </a:bodyPr>
          <a:lstStyle/>
          <a:p>
            <a:pPr>
              <a:lnSpc>
                <a:spcPct val="70000"/>
              </a:lnSpc>
            </a:pPr>
            <a:r>
              <a:rPr lang="en-US" sz="4000" dirty="0"/>
              <a:t>The Evolution of Modern Views of Trade and the Resulting Intersection Between Human Rights and Trade</a:t>
            </a:r>
          </a:p>
        </p:txBody>
      </p:sp>
      <p:sp>
        <p:nvSpPr>
          <p:cNvPr id="3" name="Content Placeholder 2" descr="" title="">
            <a:extLst>
              <a:ext uri="{FF2B5EF4-FFF2-40B4-BE49-F238E27FC236}">
                <a16:creationId xmlns:a16="http://schemas.microsoft.com/office/drawing/2014/main" id="{DDA264DA-1B70-D63A-24A1-3D14E32DD501}"/>
              </a:ext>
            </a:extLst>
          </p:cNvPr>
          <p:cNvSpPr>
            <a:spLocks noGrp="1"/>
          </p:cNvSpPr>
          <p:nvPr>
            <p:ph idx="1"/>
          </p:nvPr>
        </p:nvSpPr>
        <p:spPr/>
        <p:txBody>
          <a:bodyPr>
            <a:normAutofit fontScale="92500" lnSpcReduction="20000"/>
          </a:bodyPr>
          <a:lstStyle/>
          <a:p>
            <a:r>
              <a:rPr lang="en-US" dirty="0"/>
              <a:t>Post-WWII: Creation of economic/non-economic distinction</a:t>
            </a:r>
          </a:p>
          <a:p>
            <a:r>
              <a:rPr lang="en-US" dirty="0"/>
              <a:t>Transition Post-Cold War: Rise of regulatory states</a:t>
            </a:r>
          </a:p>
          <a:p>
            <a:r>
              <a:rPr lang="en-US" dirty="0"/>
              <a:t>1980s-1990s: Aspirational and non-binding human rights language in some preferential trade agreements</a:t>
            </a:r>
          </a:p>
          <a:p>
            <a:r>
              <a:rPr lang="en-US" dirty="0"/>
              <a:t>NAFTA 1993: Labor and environment side agreements, rise of international environmental movement</a:t>
            </a:r>
          </a:p>
          <a:p>
            <a:r>
              <a:rPr lang="en-US" dirty="0"/>
              <a:t>World Trade Organization (WTO) preamble: Sustainable development and trade</a:t>
            </a:r>
          </a:p>
          <a:p>
            <a:r>
              <a:rPr lang="en-US" dirty="0"/>
              <a:t>Transparency and China problem</a:t>
            </a:r>
          </a:p>
          <a:p>
            <a:r>
              <a:rPr lang="en-US" dirty="0"/>
              <a:t>Recognition of externalities and new generation of trade agreements: U.S.-Mexico-Canada Agreement (USMCA or NAFTA 2.0), Comprehensive and Progressive Agreement for Trans-Pacific Partnership (CPTTP), etc.  </a:t>
            </a:r>
          </a:p>
          <a:p>
            <a:r>
              <a:rPr lang="en-US" dirty="0"/>
              <a:t>Demise of the dispute settlement mechanism </a:t>
            </a:r>
          </a:p>
          <a:p>
            <a:endParaRPr lang="en-US" dirty="0"/>
          </a:p>
          <a:p>
            <a:endParaRPr lang="en-US" dirty="0"/>
          </a:p>
        </p:txBody>
      </p:sp>
      <p:sp>
        <p:nvSpPr>
          <p:cNvPr id="4" name="Footer Placeholder 3" descr="" title="">
            <a:extLst>
              <a:ext uri="{FF2B5EF4-FFF2-40B4-BE49-F238E27FC236}">
                <a16:creationId xmlns:a16="http://schemas.microsoft.com/office/drawing/2014/main" id="{B7CE7B8A-FF04-73F8-88B6-8C5C8D89F338}"/>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CDABBAB4-5930-8585-CB09-DF3B6CBB95F5}"/>
              </a:ext>
            </a:extLst>
          </p:cNvPr>
          <p:cNvSpPr>
            <a:spLocks noGrp="1"/>
          </p:cNvSpPr>
          <p:nvPr>
            <p:ph type="sldNum" sz="quarter" idx="12"/>
          </p:nvPr>
        </p:nvSpPr>
        <p:spPr/>
        <p:txBody>
          <a:bodyPr/>
          <a:lstStyle/>
          <a:p>
            <a:fld id="{95DB72BA-3D70-49AB-B1EF-AA554BF725DA}" type="slidenum">
              <a:rPr lang="en-US" smtClean="0"/>
              <a:t>3</a:t>
            </a:fld>
            <a:endParaRPr lang="en-US"/>
          </a:p>
        </p:txBody>
      </p:sp>
    </p:spTree>
    <p:extLst>
      <p:ext uri="{BB962C8B-B14F-4D97-AF65-F5344CB8AC3E}">
        <p14:creationId xmlns:p14="http://schemas.microsoft.com/office/powerpoint/2010/main" val="789906076"/>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46D16D5-C3D1-4DC0-3113-9B8AE4300902}"/>
              </a:ext>
            </a:extLst>
          </p:cNvPr>
          <p:cNvSpPr>
            <a:spLocks noGrp="1"/>
          </p:cNvSpPr>
          <p:nvPr>
            <p:ph type="title"/>
          </p:nvPr>
        </p:nvSpPr>
        <p:spPr/>
        <p:txBody>
          <a:bodyPr/>
          <a:lstStyle/>
          <a:p>
            <a:r>
              <a:rPr lang="en-US" dirty="0"/>
              <a:t>Carrot: Introduction to FTAs</a:t>
            </a:r>
          </a:p>
        </p:txBody>
      </p:sp>
      <p:sp>
        <p:nvSpPr>
          <p:cNvPr id="3" name="Content Placeholder 2" descr="" title="">
            <a:extLst>
              <a:ext uri="{FF2B5EF4-FFF2-40B4-BE49-F238E27FC236}">
                <a16:creationId xmlns:a16="http://schemas.microsoft.com/office/drawing/2014/main" id="{D484F617-B733-07C0-B1EA-DADCE95ABFBC}"/>
              </a:ext>
            </a:extLst>
          </p:cNvPr>
          <p:cNvSpPr>
            <a:spLocks noGrp="1"/>
          </p:cNvSpPr>
          <p:nvPr>
            <p:ph idx="1"/>
          </p:nvPr>
        </p:nvSpPr>
        <p:spPr/>
        <p:txBody>
          <a:bodyPr>
            <a:normAutofit/>
          </a:bodyPr>
          <a:lstStyle/>
          <a:p>
            <a:r>
              <a:rPr lang="en-US" dirty="0"/>
              <a:t>Primary purpose: to facilitate trade and eliminate trade barriers between two or more countries</a:t>
            </a:r>
          </a:p>
          <a:p>
            <a:pPr lvl="1"/>
            <a:r>
              <a:rPr lang="en-US" dirty="0"/>
              <a:t>Reduce tariffs, quotas, or other impediments to imports and exports between the parties</a:t>
            </a:r>
          </a:p>
          <a:p>
            <a:pPr lvl="1"/>
            <a:r>
              <a:rPr lang="en-US" dirty="0"/>
              <a:t>Provide for a more stable and transparent trading and investment environment with enhanced rule of law (</a:t>
            </a:r>
            <a:r>
              <a:rPr lang="en-US" i="1" dirty="0"/>
              <a:t>e.g</a:t>
            </a:r>
            <a:r>
              <a:rPr lang="en-US" dirty="0"/>
              <a:t>., dispute resolution mechanisms, intellectual property right protections)</a:t>
            </a:r>
          </a:p>
          <a:p>
            <a:pPr lvl="1"/>
            <a:r>
              <a:rPr lang="en-US" dirty="0"/>
              <a:t>Offer opportunities to sell to the government through procurement contracts</a:t>
            </a:r>
          </a:p>
          <a:p>
            <a:pPr lvl="1"/>
            <a:r>
              <a:rPr lang="en-US" dirty="0"/>
              <a:t>Provide protections and rights to private parties such as investors   </a:t>
            </a:r>
          </a:p>
          <a:p>
            <a:r>
              <a:rPr lang="en-US" dirty="0"/>
              <a:t>Examples of FTAs</a:t>
            </a:r>
          </a:p>
          <a:p>
            <a:pPr lvl="1"/>
            <a:r>
              <a:rPr lang="en-US" dirty="0"/>
              <a:t>USMCA: Successor to NAFTA</a:t>
            </a:r>
          </a:p>
          <a:p>
            <a:pPr lvl="1"/>
            <a:r>
              <a:rPr lang="en-US" dirty="0"/>
              <a:t>CPTTP</a:t>
            </a:r>
          </a:p>
          <a:p>
            <a:pPr lvl="1"/>
            <a:r>
              <a:rPr lang="en-US" dirty="0"/>
              <a:t>WTO and the General Agreement on Tariffs and Trade (GATT)</a:t>
            </a:r>
          </a:p>
          <a:p>
            <a:pPr lvl="1"/>
            <a:r>
              <a:rPr lang="en-US" dirty="0"/>
              <a:t>The U.S. has FTAs with 20 countries</a:t>
            </a:r>
          </a:p>
          <a:p>
            <a:endParaRPr lang="en-US" dirty="0"/>
          </a:p>
          <a:p>
            <a:endParaRPr lang="en-US" dirty="0"/>
          </a:p>
        </p:txBody>
      </p:sp>
      <p:sp>
        <p:nvSpPr>
          <p:cNvPr id="4" name="Footer Placeholder 3" descr="" title="">
            <a:extLst>
              <a:ext uri="{FF2B5EF4-FFF2-40B4-BE49-F238E27FC236}">
                <a16:creationId xmlns:a16="http://schemas.microsoft.com/office/drawing/2014/main" id="{002F434D-ECF8-D55F-EA69-D054D9272926}"/>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2EC162B7-0C19-EB74-BD6A-5864194B73D0}"/>
              </a:ext>
            </a:extLst>
          </p:cNvPr>
          <p:cNvSpPr>
            <a:spLocks noGrp="1"/>
          </p:cNvSpPr>
          <p:nvPr>
            <p:ph type="sldNum" sz="quarter" idx="12"/>
          </p:nvPr>
        </p:nvSpPr>
        <p:spPr/>
        <p:txBody>
          <a:bodyPr/>
          <a:lstStyle/>
          <a:p>
            <a:fld id="{95DB72BA-3D70-49AB-B1EF-AA554BF725DA}" type="slidenum">
              <a:rPr lang="en-US" smtClean="0"/>
              <a:t>4</a:t>
            </a:fld>
            <a:endParaRPr lang="en-US"/>
          </a:p>
        </p:txBody>
      </p:sp>
    </p:spTree>
    <p:extLst>
      <p:ext uri="{BB962C8B-B14F-4D97-AF65-F5344CB8AC3E}">
        <p14:creationId xmlns:p14="http://schemas.microsoft.com/office/powerpoint/2010/main" val="1072613979"/>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4C2C3B6-EEFF-640F-BF8B-669AE3B775F3}"/>
              </a:ext>
            </a:extLst>
          </p:cNvPr>
          <p:cNvSpPr>
            <a:spLocks noGrp="1"/>
          </p:cNvSpPr>
          <p:nvPr>
            <p:ph type="title"/>
          </p:nvPr>
        </p:nvSpPr>
        <p:spPr/>
        <p:txBody>
          <a:bodyPr/>
          <a:lstStyle/>
          <a:p>
            <a:r>
              <a:rPr lang="en-US" dirty="0"/>
              <a:t>Recent Human Rights Provisions in FTAs</a:t>
            </a:r>
          </a:p>
        </p:txBody>
      </p:sp>
      <p:sp>
        <p:nvSpPr>
          <p:cNvPr id="3" name="Content Placeholder 2" descr="" title="">
            <a:extLst>
              <a:ext uri="{FF2B5EF4-FFF2-40B4-BE49-F238E27FC236}">
                <a16:creationId xmlns:a16="http://schemas.microsoft.com/office/drawing/2014/main" id="{E73B0DF9-D3B3-9D56-91D7-C63FE3CE3A61}"/>
              </a:ext>
            </a:extLst>
          </p:cNvPr>
          <p:cNvSpPr>
            <a:spLocks noGrp="1"/>
          </p:cNvSpPr>
          <p:nvPr>
            <p:ph idx="1"/>
          </p:nvPr>
        </p:nvSpPr>
        <p:spPr/>
        <p:txBody>
          <a:bodyPr/>
          <a:lstStyle/>
          <a:p>
            <a:r>
              <a:rPr lang="en-US" dirty="0"/>
              <a:t>Labor: Chapter 23 of the USMCA</a:t>
            </a:r>
          </a:p>
          <a:p>
            <a:pPr lvl="1"/>
            <a:r>
              <a:rPr lang="en-US" dirty="0"/>
              <a:t>Provisions to prevent violence against workers, forced labor, and child labor and protections/ recognition of freedom of association and right to collective bargaining</a:t>
            </a:r>
          </a:p>
          <a:p>
            <a:pPr lvl="1"/>
            <a:r>
              <a:rPr lang="en-US" dirty="0"/>
              <a:t>Annex 23-A on collective bargaining is specific to Mexico</a:t>
            </a:r>
          </a:p>
          <a:p>
            <a:r>
              <a:rPr lang="en-US" dirty="0"/>
              <a:t>Women’s rights: Article 23.4 of CPTPP (Women and Economic Growth)</a:t>
            </a:r>
          </a:p>
          <a:p>
            <a:pPr lvl="1"/>
            <a:r>
              <a:rPr lang="en-US" dirty="0"/>
              <a:t>Enhancing the ability of women to access and benefit from the opportunities created by the agreement</a:t>
            </a:r>
          </a:p>
          <a:p>
            <a:endParaRPr lang="en-US" dirty="0"/>
          </a:p>
        </p:txBody>
      </p:sp>
      <p:sp>
        <p:nvSpPr>
          <p:cNvPr id="4" name="Footer Placeholder 3" descr="" title="">
            <a:extLst>
              <a:ext uri="{FF2B5EF4-FFF2-40B4-BE49-F238E27FC236}">
                <a16:creationId xmlns:a16="http://schemas.microsoft.com/office/drawing/2014/main" id="{5F3A481D-3489-F553-5900-2985A35A8A9C}"/>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1AB86D3C-B355-5E43-7FEE-ADAF80015829}"/>
              </a:ext>
            </a:extLst>
          </p:cNvPr>
          <p:cNvSpPr>
            <a:spLocks noGrp="1"/>
          </p:cNvSpPr>
          <p:nvPr>
            <p:ph type="sldNum" sz="quarter" idx="12"/>
          </p:nvPr>
        </p:nvSpPr>
        <p:spPr/>
        <p:txBody>
          <a:bodyPr/>
          <a:lstStyle/>
          <a:p>
            <a:fld id="{95DB72BA-3D70-49AB-B1EF-AA554BF725DA}" type="slidenum">
              <a:rPr lang="en-US" smtClean="0"/>
              <a:t>5</a:t>
            </a:fld>
            <a:endParaRPr lang="en-US"/>
          </a:p>
        </p:txBody>
      </p:sp>
    </p:spTree>
    <p:extLst>
      <p:ext uri="{BB962C8B-B14F-4D97-AF65-F5344CB8AC3E}">
        <p14:creationId xmlns:p14="http://schemas.microsoft.com/office/powerpoint/2010/main" val="1058311813"/>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9A06C14-3F58-36EE-D17F-37562FD97236}"/>
              </a:ext>
            </a:extLst>
          </p:cNvPr>
          <p:cNvSpPr>
            <a:spLocks noGrp="1"/>
          </p:cNvSpPr>
          <p:nvPr>
            <p:ph type="title"/>
          </p:nvPr>
        </p:nvSpPr>
        <p:spPr/>
        <p:txBody>
          <a:bodyPr/>
          <a:lstStyle/>
          <a:p>
            <a:r>
              <a:rPr lang="en-US" dirty="0"/>
              <a:t>Recent Human Rights Provisions in FTAs</a:t>
            </a:r>
          </a:p>
        </p:txBody>
      </p:sp>
      <p:sp>
        <p:nvSpPr>
          <p:cNvPr id="3" name="Content Placeholder 2" descr="" title="">
            <a:extLst>
              <a:ext uri="{FF2B5EF4-FFF2-40B4-BE49-F238E27FC236}">
                <a16:creationId xmlns:a16="http://schemas.microsoft.com/office/drawing/2014/main" id="{348B939D-F867-01E5-DB60-AA105F82B4CC}"/>
              </a:ext>
            </a:extLst>
          </p:cNvPr>
          <p:cNvSpPr>
            <a:spLocks noGrp="1"/>
          </p:cNvSpPr>
          <p:nvPr>
            <p:ph idx="1"/>
          </p:nvPr>
        </p:nvSpPr>
        <p:spPr/>
        <p:txBody>
          <a:bodyPr>
            <a:normAutofit fontScale="92500" lnSpcReduction="10000"/>
          </a:bodyPr>
          <a:lstStyle/>
          <a:p>
            <a:r>
              <a:rPr lang="en-US" dirty="0"/>
              <a:t>LGBTQ+: Article 23.9 of the USMCA (Discrimination in the Workplace)</a:t>
            </a:r>
          </a:p>
          <a:p>
            <a:pPr lvl="1"/>
            <a:r>
              <a:rPr lang="en-US" dirty="0"/>
              <a:t>Each party “shall implement policies</a:t>
            </a:r>
            <a:r>
              <a:rPr lang="en-US" baseline="30000" dirty="0"/>
              <a:t>15</a:t>
            </a:r>
            <a:r>
              <a:rPr lang="en-US" dirty="0"/>
              <a:t> that it considers appropriate to protect workers against employment discrimination on the basis of sex (including with regard to sexual harassment), pregnancy, </a:t>
            </a:r>
            <a:r>
              <a:rPr lang="en-US" b="1" i="1" dirty="0"/>
              <a:t>sexual orientation</a:t>
            </a:r>
            <a:r>
              <a:rPr lang="en-US" dirty="0"/>
              <a:t>, </a:t>
            </a:r>
            <a:r>
              <a:rPr lang="en-US" b="1" i="1" dirty="0"/>
              <a:t>gender identity</a:t>
            </a:r>
            <a:r>
              <a:rPr lang="en-US" dirty="0"/>
              <a:t>, and caregiving responsibilities; provide job-protected leave for birth or adoption of a child and care of family members; and protect against wage discrimination” (emphasis added)</a:t>
            </a:r>
          </a:p>
          <a:p>
            <a:pPr lvl="1"/>
            <a:r>
              <a:rPr lang="en-US" dirty="0"/>
              <a:t>Footnote 15: Carve-out stating that current U.S. federal policies fulfill the obligations of this article and this provision does not require any amendments to Title VII of the Civil Rights Act of 1964 </a:t>
            </a:r>
          </a:p>
          <a:p>
            <a:pPr lvl="2"/>
            <a:r>
              <a:rPr lang="en-US" dirty="0"/>
              <a:t>Negotiated prior to the Supreme Court’s decision in 2020 finding that Title VII of the Civil Rights Act of 1964 prohibits employment discrimination on the basis of an individual’s sexual orientation or transgender status</a:t>
            </a:r>
          </a:p>
          <a:p>
            <a:r>
              <a:rPr lang="en-US" dirty="0"/>
              <a:t>EU “Essential Elements” approach</a:t>
            </a:r>
          </a:p>
          <a:p>
            <a:pPr lvl="1"/>
            <a:r>
              <a:rPr lang="en-US" dirty="0"/>
              <a:t>Human rights are “essential elements” of the agreement which means that a party can partially or fully suspend an agreement unilaterally if the element is breached</a:t>
            </a:r>
          </a:p>
          <a:p>
            <a:pPr lvl="1"/>
            <a:r>
              <a:rPr lang="en-US" dirty="0"/>
              <a:t>Article 1 of EU-Colombia-Peru Agreement: “Respect for democratic principles and fundamental human rights, as laid down in the Universal Declaration of Human Rights, and for the principle of the rule of law, underpins the internal and international policies of the Parties. Respect for these principles constitutes an essential element of this Agreement.”</a:t>
            </a:r>
          </a:p>
          <a:p>
            <a:endParaRPr lang="en-US" dirty="0"/>
          </a:p>
          <a:p>
            <a:endParaRPr lang="en-US" dirty="0"/>
          </a:p>
        </p:txBody>
      </p:sp>
      <p:sp>
        <p:nvSpPr>
          <p:cNvPr id="4" name="Footer Placeholder 3" descr="" title="">
            <a:extLst>
              <a:ext uri="{FF2B5EF4-FFF2-40B4-BE49-F238E27FC236}">
                <a16:creationId xmlns:a16="http://schemas.microsoft.com/office/drawing/2014/main" id="{74DE407E-BC00-8212-CD9B-F68069A4FCDF}"/>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0A1C35A4-6334-285E-32D7-C2FCA42D87FB}"/>
              </a:ext>
            </a:extLst>
          </p:cNvPr>
          <p:cNvSpPr>
            <a:spLocks noGrp="1"/>
          </p:cNvSpPr>
          <p:nvPr>
            <p:ph type="sldNum" sz="quarter" idx="12"/>
          </p:nvPr>
        </p:nvSpPr>
        <p:spPr/>
        <p:txBody>
          <a:bodyPr/>
          <a:lstStyle/>
          <a:p>
            <a:fld id="{95DB72BA-3D70-49AB-B1EF-AA554BF725DA}" type="slidenum">
              <a:rPr lang="en-US" smtClean="0"/>
              <a:t>6</a:t>
            </a:fld>
            <a:endParaRPr lang="en-US"/>
          </a:p>
        </p:txBody>
      </p:sp>
    </p:spTree>
    <p:extLst>
      <p:ext uri="{BB962C8B-B14F-4D97-AF65-F5344CB8AC3E}">
        <p14:creationId xmlns:p14="http://schemas.microsoft.com/office/powerpoint/2010/main" val="2536068673"/>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60CD080-9E71-F2F7-4405-25697D7B1B63}"/>
              </a:ext>
            </a:extLst>
          </p:cNvPr>
          <p:cNvSpPr>
            <a:spLocks noGrp="1"/>
          </p:cNvSpPr>
          <p:nvPr>
            <p:ph type="title"/>
          </p:nvPr>
        </p:nvSpPr>
        <p:spPr/>
        <p:txBody>
          <a:bodyPr/>
          <a:lstStyle/>
          <a:p>
            <a:r>
              <a:rPr lang="en-US" dirty="0"/>
              <a:t>FTA Enforcement</a:t>
            </a:r>
          </a:p>
        </p:txBody>
      </p:sp>
      <p:sp>
        <p:nvSpPr>
          <p:cNvPr id="3" name="Content Placeholder 2" descr="" title="">
            <a:extLst>
              <a:ext uri="{FF2B5EF4-FFF2-40B4-BE49-F238E27FC236}">
                <a16:creationId xmlns:a16="http://schemas.microsoft.com/office/drawing/2014/main" id="{33A84748-12C5-7225-2856-0FE7772E5DD8}"/>
              </a:ext>
            </a:extLst>
          </p:cNvPr>
          <p:cNvSpPr>
            <a:spLocks noGrp="1"/>
          </p:cNvSpPr>
          <p:nvPr>
            <p:ph idx="1"/>
          </p:nvPr>
        </p:nvSpPr>
        <p:spPr>
          <a:xfrm>
            <a:off x="1176950" y="1845734"/>
            <a:ext cx="4919050" cy="4023360"/>
          </a:xfrm>
        </p:spPr>
        <p:txBody>
          <a:bodyPr>
            <a:normAutofit lnSpcReduction="10000"/>
          </a:bodyPr>
          <a:lstStyle/>
          <a:p>
            <a:r>
              <a:rPr lang="en-US" dirty="0"/>
              <a:t>Monitoring and sanctions</a:t>
            </a:r>
          </a:p>
          <a:p>
            <a:pPr lvl="1"/>
            <a:r>
              <a:rPr lang="en-US" dirty="0"/>
              <a:t>Parties establish monitoring to identify non-compliance within their borders and impose sanctions for violations</a:t>
            </a:r>
          </a:p>
          <a:p>
            <a:pPr lvl="1"/>
            <a:r>
              <a:rPr lang="en-US" dirty="0"/>
              <a:t>Example: monitoring labor laws in Article 23.5 of USMCA</a:t>
            </a:r>
          </a:p>
          <a:p>
            <a:r>
              <a:rPr lang="en-US" dirty="0"/>
              <a:t>State-State dispute resolution</a:t>
            </a:r>
          </a:p>
          <a:p>
            <a:pPr lvl="1"/>
            <a:r>
              <a:rPr lang="en-US" dirty="0"/>
              <a:t>Example: WTO Panels and Appellate Body</a:t>
            </a:r>
            <a:r>
              <a:rPr lang="en-US" b="1" dirty="0"/>
              <a:t> </a:t>
            </a:r>
            <a:r>
              <a:rPr lang="en-US" b="1" dirty="0">
                <a:solidFill>
                  <a:srgbClr val="117EA7"/>
                </a:solidFill>
                <a:sym typeface="Wingdings" panose="05000000000000000000" pitchFamily="2" charset="2"/>
              </a:rPr>
              <a:t></a:t>
            </a:r>
            <a:endParaRPr lang="en-US" b="1" dirty="0">
              <a:solidFill>
                <a:srgbClr val="117EA7"/>
              </a:solidFill>
            </a:endParaRPr>
          </a:p>
          <a:p>
            <a:r>
              <a:rPr lang="en-US" dirty="0"/>
              <a:t>Investor-States Dispute Resolution (ISDS)</a:t>
            </a:r>
          </a:p>
          <a:p>
            <a:pPr lvl="1"/>
            <a:r>
              <a:rPr lang="en-US" dirty="0"/>
              <a:t>An investor can challenge a state for violations of the FTA, usually before arbitral tribunals</a:t>
            </a:r>
          </a:p>
          <a:p>
            <a:r>
              <a:rPr lang="en-US" dirty="0"/>
              <a:t>Soft power: political leverage</a:t>
            </a:r>
          </a:p>
          <a:p>
            <a:endParaRPr lang="en-US" dirty="0"/>
          </a:p>
          <a:p>
            <a:endParaRPr lang="en-US" dirty="0"/>
          </a:p>
        </p:txBody>
      </p:sp>
      <p:sp>
        <p:nvSpPr>
          <p:cNvPr id="4" name="Footer Placeholder 3" descr="" title="">
            <a:extLst>
              <a:ext uri="{FF2B5EF4-FFF2-40B4-BE49-F238E27FC236}">
                <a16:creationId xmlns:a16="http://schemas.microsoft.com/office/drawing/2014/main" id="{C5467A5D-13CB-F06B-A3C8-D235EB513826}"/>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58A02919-BC09-78EE-82F5-F13172C11350}"/>
              </a:ext>
            </a:extLst>
          </p:cNvPr>
          <p:cNvSpPr>
            <a:spLocks noGrp="1"/>
          </p:cNvSpPr>
          <p:nvPr>
            <p:ph type="sldNum" sz="quarter" idx="12"/>
          </p:nvPr>
        </p:nvSpPr>
        <p:spPr/>
        <p:txBody>
          <a:bodyPr/>
          <a:lstStyle/>
          <a:p>
            <a:fld id="{95DB72BA-3D70-49AB-B1EF-AA554BF725DA}" type="slidenum">
              <a:rPr lang="en-US" smtClean="0"/>
              <a:pPr/>
              <a:t>7</a:t>
            </a:fld>
            <a:endParaRPr lang="en-US"/>
          </a:p>
        </p:txBody>
      </p:sp>
      <p:sp>
        <p:nvSpPr>
          <p:cNvPr id="12" name="Rectangle: Rounded Corners 11" descr="" title="">
            <a:extLst>
              <a:ext uri="{FF2B5EF4-FFF2-40B4-BE49-F238E27FC236}">
                <a16:creationId xmlns:a16="http://schemas.microsoft.com/office/drawing/2014/main" id="{6D5E87A7-667B-82E2-6ED7-85E2EE066D4C}"/>
              </a:ext>
            </a:extLst>
          </p:cNvPr>
          <p:cNvSpPr/>
          <p:nvPr/>
        </p:nvSpPr>
        <p:spPr>
          <a:xfrm>
            <a:off x="6514096" y="3114392"/>
            <a:ext cx="1131683" cy="606582"/>
          </a:xfrm>
          <a:prstGeom prst="roundRect">
            <a:avLst/>
          </a:prstGeom>
          <a:ln>
            <a:solidFill>
              <a:srgbClr val="117E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Consultations</a:t>
            </a:r>
          </a:p>
        </p:txBody>
      </p:sp>
      <p:sp>
        <p:nvSpPr>
          <p:cNvPr id="13" name="Rectangle: Rounded Corners 12" descr="" title="">
            <a:extLst>
              <a:ext uri="{FF2B5EF4-FFF2-40B4-BE49-F238E27FC236}">
                <a16:creationId xmlns:a16="http://schemas.microsoft.com/office/drawing/2014/main" id="{61CF05C6-66F1-5F94-2DA7-B57A60C58FBA}"/>
              </a:ext>
            </a:extLst>
          </p:cNvPr>
          <p:cNvSpPr/>
          <p:nvPr/>
        </p:nvSpPr>
        <p:spPr>
          <a:xfrm>
            <a:off x="7861554" y="3114392"/>
            <a:ext cx="1131683" cy="606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Panel</a:t>
            </a:r>
          </a:p>
        </p:txBody>
      </p:sp>
      <p:sp>
        <p:nvSpPr>
          <p:cNvPr id="14" name="Rectangle: Rounded Corners 13" descr="" title="">
            <a:extLst>
              <a:ext uri="{FF2B5EF4-FFF2-40B4-BE49-F238E27FC236}">
                <a16:creationId xmlns:a16="http://schemas.microsoft.com/office/drawing/2014/main" id="{0CCBBBCF-C4B9-7873-EA57-78EDB4496F5E}"/>
              </a:ext>
            </a:extLst>
          </p:cNvPr>
          <p:cNvSpPr/>
          <p:nvPr/>
        </p:nvSpPr>
        <p:spPr>
          <a:xfrm>
            <a:off x="9209012" y="3114392"/>
            <a:ext cx="1131683" cy="606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Appellate Body</a:t>
            </a:r>
          </a:p>
        </p:txBody>
      </p:sp>
      <p:sp>
        <p:nvSpPr>
          <p:cNvPr id="15" name="Rectangle: Rounded Corners 14" descr="" title="">
            <a:extLst>
              <a:ext uri="{FF2B5EF4-FFF2-40B4-BE49-F238E27FC236}">
                <a16:creationId xmlns:a16="http://schemas.microsoft.com/office/drawing/2014/main" id="{17C841FE-4FFA-059B-0ED1-C3B8B9920409}"/>
              </a:ext>
            </a:extLst>
          </p:cNvPr>
          <p:cNvSpPr/>
          <p:nvPr/>
        </p:nvSpPr>
        <p:spPr>
          <a:xfrm>
            <a:off x="10556470" y="3114392"/>
            <a:ext cx="1131683" cy="606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spc="-30" dirty="0"/>
              <a:t>Implementation</a:t>
            </a:r>
          </a:p>
        </p:txBody>
      </p:sp>
      <p:cxnSp>
        <p:nvCxnSpPr>
          <p:cNvPr id="17" name="Straight Arrow Connector 16" descr="" title="">
            <a:extLst>
              <a:ext uri="{FF2B5EF4-FFF2-40B4-BE49-F238E27FC236}">
                <a16:creationId xmlns:a16="http://schemas.microsoft.com/office/drawing/2014/main" id="{9E411172-2C91-B955-2894-8DFA12B6C82E}"/>
              </a:ext>
            </a:extLst>
          </p:cNvPr>
          <p:cNvCxnSpPr>
            <a:cxnSpLocks/>
            <a:stCxn id="12" idx="3"/>
            <a:endCxn id="13" idx="1"/>
          </p:cNvCxnSpPr>
          <p:nvPr/>
        </p:nvCxnSpPr>
        <p:spPr>
          <a:xfrm>
            <a:off x="7645779" y="3417683"/>
            <a:ext cx="215775" cy="0"/>
          </a:xfrm>
          <a:prstGeom prst="straightConnector1">
            <a:avLst/>
          </a:prstGeom>
          <a:ln w="38100">
            <a:solidFill>
              <a:srgbClr val="117EA7"/>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descr="" title="">
            <a:extLst>
              <a:ext uri="{FF2B5EF4-FFF2-40B4-BE49-F238E27FC236}">
                <a16:creationId xmlns:a16="http://schemas.microsoft.com/office/drawing/2014/main" id="{FCE58B23-2211-C298-8DED-1FE9F6B18591}"/>
              </a:ext>
            </a:extLst>
          </p:cNvPr>
          <p:cNvCxnSpPr>
            <a:cxnSpLocks/>
            <a:stCxn id="13" idx="3"/>
            <a:endCxn id="14" idx="1"/>
          </p:cNvCxnSpPr>
          <p:nvPr/>
        </p:nvCxnSpPr>
        <p:spPr>
          <a:xfrm>
            <a:off x="8993237" y="3417683"/>
            <a:ext cx="215775" cy="0"/>
          </a:xfrm>
          <a:prstGeom prst="straightConnector1">
            <a:avLst/>
          </a:prstGeom>
          <a:ln w="38100">
            <a:solidFill>
              <a:srgbClr val="117EA7"/>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descr="" title="">
            <a:extLst>
              <a:ext uri="{FF2B5EF4-FFF2-40B4-BE49-F238E27FC236}">
                <a16:creationId xmlns:a16="http://schemas.microsoft.com/office/drawing/2014/main" id="{39E142CB-4F5D-A9E4-4CBE-A5E649500711}"/>
              </a:ext>
            </a:extLst>
          </p:cNvPr>
          <p:cNvCxnSpPr>
            <a:cxnSpLocks/>
            <a:stCxn id="14" idx="3"/>
            <a:endCxn id="15" idx="1"/>
          </p:cNvCxnSpPr>
          <p:nvPr/>
        </p:nvCxnSpPr>
        <p:spPr>
          <a:xfrm>
            <a:off x="10340695" y="3417683"/>
            <a:ext cx="215775" cy="0"/>
          </a:xfrm>
          <a:prstGeom prst="straightConnector1">
            <a:avLst/>
          </a:prstGeom>
          <a:ln w="38100">
            <a:solidFill>
              <a:srgbClr val="117EA7"/>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descr="" title="">
            <a:extLst>
              <a:ext uri="{FF2B5EF4-FFF2-40B4-BE49-F238E27FC236}">
                <a16:creationId xmlns:a16="http://schemas.microsoft.com/office/drawing/2014/main" id="{02B8EA35-905E-8C4D-FB9C-B3AA6BD41A08}"/>
              </a:ext>
            </a:extLst>
          </p:cNvPr>
          <p:cNvSpPr txBox="1"/>
          <p:nvPr/>
        </p:nvSpPr>
        <p:spPr>
          <a:xfrm>
            <a:off x="8617337" y="4024265"/>
            <a:ext cx="967573" cy="461665"/>
          </a:xfrm>
          <a:prstGeom prst="rect">
            <a:avLst/>
          </a:prstGeom>
          <a:noFill/>
        </p:spPr>
        <p:txBody>
          <a:bodyPr wrap="none" rtlCol="0">
            <a:spAutoFit/>
          </a:bodyPr>
          <a:lstStyle/>
          <a:p>
            <a:pPr algn="ctr"/>
            <a:r>
              <a:rPr lang="en-US" sz="1200" i="1" dirty="0"/>
              <a:t>Adjudicating</a:t>
            </a:r>
          </a:p>
          <a:p>
            <a:pPr algn="ctr"/>
            <a:r>
              <a:rPr lang="en-US" sz="1200" i="1" dirty="0"/>
              <a:t>Bodies</a:t>
            </a:r>
          </a:p>
        </p:txBody>
      </p:sp>
      <p:cxnSp>
        <p:nvCxnSpPr>
          <p:cNvPr id="30" name="Connector: Elbow 29" descr="" title="">
            <a:extLst>
              <a:ext uri="{FF2B5EF4-FFF2-40B4-BE49-F238E27FC236}">
                <a16:creationId xmlns:a16="http://schemas.microsoft.com/office/drawing/2014/main" id="{6FE9EC35-E052-B7FA-51FE-C7DC7D629225}"/>
              </a:ext>
            </a:extLst>
          </p:cNvPr>
          <p:cNvCxnSpPr>
            <a:cxnSpLocks/>
            <a:stCxn id="28" idx="1"/>
            <a:endCxn id="13" idx="2"/>
          </p:cNvCxnSpPr>
          <p:nvPr/>
        </p:nvCxnSpPr>
        <p:spPr>
          <a:xfrm rot="10800000">
            <a:off x="8427397" y="3720974"/>
            <a:ext cx="189941" cy="53412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descr="" title="">
            <a:extLst>
              <a:ext uri="{FF2B5EF4-FFF2-40B4-BE49-F238E27FC236}">
                <a16:creationId xmlns:a16="http://schemas.microsoft.com/office/drawing/2014/main" id="{1AB81FB0-C318-FA40-DCF4-4089B31F3D0A}"/>
              </a:ext>
            </a:extLst>
          </p:cNvPr>
          <p:cNvCxnSpPr>
            <a:cxnSpLocks/>
            <a:stCxn id="28" idx="3"/>
            <a:endCxn id="14" idx="2"/>
          </p:cNvCxnSpPr>
          <p:nvPr/>
        </p:nvCxnSpPr>
        <p:spPr>
          <a:xfrm flipV="1">
            <a:off x="9584910" y="3720974"/>
            <a:ext cx="189944" cy="53412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508281"/>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3600984-67AF-54A4-314F-9E6A3210718B}"/>
              </a:ext>
            </a:extLst>
          </p:cNvPr>
          <p:cNvSpPr>
            <a:spLocks noGrp="1"/>
          </p:cNvSpPr>
          <p:nvPr>
            <p:ph type="title"/>
          </p:nvPr>
        </p:nvSpPr>
        <p:spPr/>
        <p:txBody>
          <a:bodyPr/>
          <a:lstStyle/>
          <a:p>
            <a:r>
              <a:rPr lang="en-US" dirty="0"/>
              <a:t>Stick: WROs</a:t>
            </a:r>
          </a:p>
        </p:txBody>
      </p:sp>
      <p:sp>
        <p:nvSpPr>
          <p:cNvPr id="3" name="Content Placeholder 2" descr="" title="">
            <a:extLst>
              <a:ext uri="{FF2B5EF4-FFF2-40B4-BE49-F238E27FC236}">
                <a16:creationId xmlns:a16="http://schemas.microsoft.com/office/drawing/2014/main" id="{55FA9320-8E54-8AE8-D1F6-87E33E400E32}"/>
              </a:ext>
            </a:extLst>
          </p:cNvPr>
          <p:cNvSpPr>
            <a:spLocks noGrp="1"/>
          </p:cNvSpPr>
          <p:nvPr>
            <p:ph idx="1"/>
          </p:nvPr>
        </p:nvSpPr>
        <p:spPr/>
        <p:txBody>
          <a:bodyPr>
            <a:normAutofit fontScale="92500" lnSpcReduction="10000"/>
          </a:bodyPr>
          <a:lstStyle/>
          <a:p>
            <a:r>
              <a:rPr lang="en-US" dirty="0"/>
              <a:t>Section 307 of the Tariff Act of 1930 (19 USC 1307) prohibits the importation of merchandise mined, produced or manufactured, wholly or in part, in any foreign country by convict labor and/or forced or indentured labor, including child labor</a:t>
            </a:r>
          </a:p>
          <a:p>
            <a:r>
              <a:rPr lang="en-US" dirty="0"/>
              <a:t>Recent U.S. FTAs commit countries to maintain laws on core International Labor Organization (ILO) rights/principles</a:t>
            </a:r>
          </a:p>
          <a:p>
            <a:r>
              <a:rPr lang="en-US" dirty="0"/>
              <a:t>U.S. Customs and Border Protection (CBP) uses the U.N. ILO indicators of forced labor to inform its identification of forced labor practices</a:t>
            </a:r>
          </a:p>
          <a:p>
            <a:pPr lvl="1"/>
            <a:r>
              <a:rPr lang="en-US" dirty="0"/>
              <a:t>CBP can issue a WRO (pursuant to 19 CFR 12.42(e)) if it believes imports are the product of forced labor</a:t>
            </a:r>
          </a:p>
          <a:p>
            <a:pPr lvl="1"/>
            <a:r>
              <a:rPr lang="en-US" dirty="0"/>
              <a:t>Companies may contest the WRO.</a:t>
            </a:r>
          </a:p>
          <a:p>
            <a:r>
              <a:rPr lang="en-US" dirty="0"/>
              <a:t>Prohibitions can be country, region, or entity specific – the majority of WROs are against China</a:t>
            </a:r>
          </a:p>
          <a:p>
            <a:r>
              <a:rPr lang="en-US" dirty="0"/>
              <a:t>Recent examples: cotton and tomatoes from Xinjiang Uyghur Autonomous Region (XUAR) of China; seafood from certain Chinese fishing vessels; disposable gloves from Malaysia; diamonds from Marange diamond fields in Zimbabwe</a:t>
            </a:r>
          </a:p>
        </p:txBody>
      </p:sp>
      <p:sp>
        <p:nvSpPr>
          <p:cNvPr id="4" name="Footer Placeholder 3" descr="" title="">
            <a:extLst>
              <a:ext uri="{FF2B5EF4-FFF2-40B4-BE49-F238E27FC236}">
                <a16:creationId xmlns:a16="http://schemas.microsoft.com/office/drawing/2014/main" id="{B8578CFB-6662-718C-1E3D-F0EC1185E4BA}"/>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C19EF7B5-DDA4-0F0C-A331-47261294B89B}"/>
              </a:ext>
            </a:extLst>
          </p:cNvPr>
          <p:cNvSpPr>
            <a:spLocks noGrp="1"/>
          </p:cNvSpPr>
          <p:nvPr>
            <p:ph type="sldNum" sz="quarter" idx="12"/>
          </p:nvPr>
        </p:nvSpPr>
        <p:spPr/>
        <p:txBody>
          <a:bodyPr/>
          <a:lstStyle/>
          <a:p>
            <a:fld id="{95DB72BA-3D70-49AB-B1EF-AA554BF725DA}" type="slidenum">
              <a:rPr lang="en-US" smtClean="0"/>
              <a:t>8</a:t>
            </a:fld>
            <a:endParaRPr lang="en-US"/>
          </a:p>
        </p:txBody>
      </p:sp>
    </p:spTree>
    <p:extLst>
      <p:ext uri="{BB962C8B-B14F-4D97-AF65-F5344CB8AC3E}">
        <p14:creationId xmlns:p14="http://schemas.microsoft.com/office/powerpoint/2010/main" val="1774518712"/>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A374B89-8AAB-A44C-7BDC-5CB9A429A213}"/>
              </a:ext>
            </a:extLst>
          </p:cNvPr>
          <p:cNvSpPr>
            <a:spLocks noGrp="1"/>
          </p:cNvSpPr>
          <p:nvPr>
            <p:ph type="title"/>
          </p:nvPr>
        </p:nvSpPr>
        <p:spPr/>
        <p:txBody>
          <a:bodyPr/>
          <a:lstStyle/>
          <a:p>
            <a:r>
              <a:rPr lang="en-US" dirty="0"/>
              <a:t>Stick: Uyghur Forced Labor Prevention Act</a:t>
            </a:r>
          </a:p>
        </p:txBody>
      </p:sp>
      <p:sp>
        <p:nvSpPr>
          <p:cNvPr id="3" name="Content Placeholder 2" descr="" title="">
            <a:extLst>
              <a:ext uri="{FF2B5EF4-FFF2-40B4-BE49-F238E27FC236}">
                <a16:creationId xmlns:a16="http://schemas.microsoft.com/office/drawing/2014/main" id="{8CD89EEF-CDB0-CC05-FF1D-5A0C78B46196}"/>
              </a:ext>
            </a:extLst>
          </p:cNvPr>
          <p:cNvSpPr>
            <a:spLocks noGrp="1"/>
          </p:cNvSpPr>
          <p:nvPr>
            <p:ph idx="1"/>
          </p:nvPr>
        </p:nvSpPr>
        <p:spPr/>
        <p:txBody>
          <a:bodyPr>
            <a:normAutofit/>
          </a:bodyPr>
          <a:lstStyle/>
          <a:p>
            <a:r>
              <a:rPr lang="en-US" dirty="0"/>
              <a:t>Historical basis</a:t>
            </a:r>
          </a:p>
          <a:p>
            <a:pPr lvl="1"/>
            <a:r>
              <a:rPr lang="en-US" dirty="0"/>
              <a:t>2017-present: Reports of ethnic minority groups detained in internment camps for indefinite periods in the XUAR of China</a:t>
            </a:r>
          </a:p>
          <a:p>
            <a:pPr lvl="2"/>
            <a:r>
              <a:rPr lang="en-US" dirty="0"/>
              <a:t>11 WROs issued between 2019 and 2021 targeting products and companies believed to be connected to forced labor in XUAR</a:t>
            </a:r>
          </a:p>
          <a:p>
            <a:pPr lvl="1"/>
            <a:r>
              <a:rPr lang="en-US" dirty="0"/>
              <a:t>2017-2020: Paradigm shift in U.S.-China trade policies under the Trump administration</a:t>
            </a:r>
          </a:p>
          <a:p>
            <a:pPr lvl="1"/>
            <a:r>
              <a:rPr lang="en-US" dirty="0"/>
              <a:t>December 2021: Congress passes the UFPLA, President Biden signs it into law on December 23, 2021</a:t>
            </a:r>
          </a:p>
          <a:p>
            <a:r>
              <a:rPr lang="en-US" dirty="0"/>
              <a:t>The UFLPA requires CBP to apply a presumption that “</a:t>
            </a:r>
            <a:r>
              <a:rPr lang="en-US" b="1" dirty="0"/>
              <a:t>any goods, wares, articles, and merchandise mined, produced, or manufactured wholly or in part” in the Xinjiang Uyghur Autonomous Region of China, or by certain listed entities, are made with forced labor </a:t>
            </a:r>
            <a:r>
              <a:rPr lang="en-US" dirty="0"/>
              <a:t>and, therefore, are prohibited from importation into the United States. UFLPA, §3(a).</a:t>
            </a:r>
          </a:p>
          <a:p>
            <a:endParaRPr lang="en-US" dirty="0"/>
          </a:p>
        </p:txBody>
      </p:sp>
      <p:sp>
        <p:nvSpPr>
          <p:cNvPr id="4" name="Footer Placeholder 3" descr="" title="">
            <a:extLst>
              <a:ext uri="{FF2B5EF4-FFF2-40B4-BE49-F238E27FC236}">
                <a16:creationId xmlns:a16="http://schemas.microsoft.com/office/drawing/2014/main" id="{63075F96-DDF4-2A98-33DF-1D58062C51F3}"/>
              </a:ext>
            </a:extLst>
          </p:cNvPr>
          <p:cNvSpPr>
            <a:spLocks noGrp="1"/>
          </p:cNvSpPr>
          <p:nvPr>
            <p:ph type="ftr" sz="quarter" idx="11"/>
          </p:nvPr>
        </p:nvSpPr>
        <p:spPr/>
        <p:txBody>
          <a:bodyPr/>
          <a:lstStyle/>
          <a:p>
            <a:r>
              <a:rPr lang="en-US"/>
              <a:t>Lavender law 2023</a:t>
            </a:r>
            <a:endParaRPr lang="en-US" dirty="0"/>
          </a:p>
        </p:txBody>
      </p:sp>
      <p:sp>
        <p:nvSpPr>
          <p:cNvPr id="5" name="Slide Number Placeholder 4" descr="" title="">
            <a:extLst>
              <a:ext uri="{FF2B5EF4-FFF2-40B4-BE49-F238E27FC236}">
                <a16:creationId xmlns:a16="http://schemas.microsoft.com/office/drawing/2014/main" id="{58C870CA-74FA-5FA5-81BD-2F7D744A5771}"/>
              </a:ext>
            </a:extLst>
          </p:cNvPr>
          <p:cNvSpPr>
            <a:spLocks noGrp="1"/>
          </p:cNvSpPr>
          <p:nvPr>
            <p:ph type="sldNum" sz="quarter" idx="12"/>
          </p:nvPr>
        </p:nvSpPr>
        <p:spPr/>
        <p:txBody>
          <a:bodyPr/>
          <a:lstStyle/>
          <a:p>
            <a:fld id="{95DB72BA-3D70-49AB-B1EF-AA554BF725DA}" type="slidenum">
              <a:rPr lang="en-US" smtClean="0"/>
              <a:t>9</a:t>
            </a:fld>
            <a:endParaRPr lang="en-US"/>
          </a:p>
        </p:txBody>
      </p:sp>
    </p:spTree>
    <p:extLst>
      <p:ext uri="{BB962C8B-B14F-4D97-AF65-F5344CB8AC3E}">
        <p14:creationId xmlns:p14="http://schemas.microsoft.com/office/powerpoint/2010/main" val="332333945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1900-01-01T06:00:00.0000000Z</dcterms:created>
  <dcterms:modified xsi:type="dcterms:W3CDTF">1900-01-01T06:00:00.0000000Z</dcterms:modified>
</coreProperties>
</file>

<file path=docProps/custom.xml><?xml version="1.0" encoding="utf-8"?>
<op:Properties xmlns:vt="http://schemas.openxmlformats.org/officeDocument/2006/docPropsVTypes" xmlns:op="http://schemas.openxmlformats.org/officeDocument/2006/custom-properties"/>
</file>